
<file path=[Content_Types].xml><?xml version="1.0" encoding="utf-8"?>
<Types xmlns="http://schemas.openxmlformats.org/package/2006/content-types">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diagrams/quickStyle1.xml" ContentType="application/vnd.openxmlformats-officedocument.drawingml.diagramStyle+xml"/>
  <Override PartName="/ppt/slideLayouts/slideLayout2.xml" ContentType="application/vnd.openxmlformats-officedocument.presentationml.slideLayout+xml"/>
  <Override PartName="/ppt/diagrams/layout1.xml" ContentType="application/vnd.openxmlformats-officedocument.drawingml.diagramLayout+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diagrams/drawing1.xml" ContentType="application/vnd.ms-office.drawingml.diagramDrawing+xml"/>
  <Override PartName="/ppt/notesSlides/notesSlide3.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9" r:id="rId1"/>
  </p:sldMasterIdLst>
  <p:notesMasterIdLst>
    <p:notesMasterId r:id="rId18"/>
  </p:notesMasterIdLst>
  <p:sldIdLst>
    <p:sldId id="256" r:id="rId2"/>
    <p:sldId id="322" r:id="rId3"/>
    <p:sldId id="401" r:id="rId4"/>
    <p:sldId id="405" r:id="rId5"/>
    <p:sldId id="406" r:id="rId6"/>
    <p:sldId id="407" r:id="rId7"/>
    <p:sldId id="408" r:id="rId8"/>
    <p:sldId id="409" r:id="rId9"/>
    <p:sldId id="403" r:id="rId10"/>
    <p:sldId id="394" r:id="rId11"/>
    <p:sldId id="404" r:id="rId12"/>
    <p:sldId id="395" r:id="rId13"/>
    <p:sldId id="399" r:id="rId14"/>
    <p:sldId id="396" r:id="rId15"/>
    <p:sldId id="398" r:id="rId16"/>
    <p:sldId id="397"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112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198B73-02B7-814F-AFA6-A17D26A17D70}" type="doc">
      <dgm:prSet loTypeId="urn:microsoft.com/office/officeart/2005/8/layout/venn2" loCatId="relationship" qsTypeId="urn:microsoft.com/office/officeart/2005/8/quickstyle/3D2" qsCatId="3D" csTypeId="urn:microsoft.com/office/officeart/2005/8/colors/accent4_4" csCatId="accent4" phldr="1"/>
      <dgm:spPr/>
      <dgm:t>
        <a:bodyPr/>
        <a:lstStyle/>
        <a:p>
          <a:endParaRPr lang="en-US"/>
        </a:p>
      </dgm:t>
    </dgm:pt>
    <dgm:pt modelId="{872DECC2-7DCC-3446-AB34-DB06622A61DC}">
      <dgm:prSet phldrT="[Text]" custT="1"/>
      <dgm:spPr/>
      <dgm:t>
        <a:bodyPr/>
        <a:lstStyle/>
        <a:p>
          <a:r>
            <a:rPr lang="en-US" sz="800" dirty="0" smtClean="0">
              <a:solidFill>
                <a:schemeClr val="tx1"/>
              </a:solidFill>
            </a:rPr>
            <a:t>Online Community</a:t>
          </a:r>
          <a:endParaRPr lang="en-US" sz="800" dirty="0">
            <a:solidFill>
              <a:schemeClr val="tx1"/>
            </a:solidFill>
          </a:endParaRPr>
        </a:p>
      </dgm:t>
    </dgm:pt>
    <dgm:pt modelId="{403C9AC6-DCFF-6A42-8D2C-28F0B71407DC}" type="parTrans" cxnId="{6C50D116-3C0C-4549-A3C9-6CD7B72F0039}">
      <dgm:prSet/>
      <dgm:spPr/>
      <dgm:t>
        <a:bodyPr/>
        <a:lstStyle/>
        <a:p>
          <a:endParaRPr lang="en-US" sz="800"/>
        </a:p>
      </dgm:t>
    </dgm:pt>
    <dgm:pt modelId="{8F950A39-EE62-9B40-8EB3-C1848B957971}" type="sibTrans" cxnId="{6C50D116-3C0C-4549-A3C9-6CD7B72F0039}">
      <dgm:prSet/>
      <dgm:spPr/>
      <dgm:t>
        <a:bodyPr/>
        <a:lstStyle/>
        <a:p>
          <a:endParaRPr lang="en-US" sz="800"/>
        </a:p>
      </dgm:t>
    </dgm:pt>
    <dgm:pt modelId="{521A69DB-8595-DD42-B514-2B8F1A1E062C}">
      <dgm:prSet phldrT="[Text]" custT="1"/>
      <dgm:spPr/>
      <dgm:t>
        <a:bodyPr/>
        <a:lstStyle/>
        <a:p>
          <a:r>
            <a:rPr lang="en-US" sz="800" dirty="0" err="1" smtClean="0">
              <a:solidFill>
                <a:srgbClr val="000000"/>
              </a:solidFill>
            </a:rPr>
            <a:t>Youtube</a:t>
          </a:r>
          <a:r>
            <a:rPr lang="en-US" sz="800" dirty="0" smtClean="0">
              <a:solidFill>
                <a:srgbClr val="000000"/>
              </a:solidFill>
            </a:rPr>
            <a:t> Viewers</a:t>
          </a:r>
          <a:endParaRPr lang="en-US" sz="800" dirty="0">
            <a:solidFill>
              <a:srgbClr val="000000"/>
            </a:solidFill>
          </a:endParaRPr>
        </a:p>
      </dgm:t>
    </dgm:pt>
    <dgm:pt modelId="{7EB237B5-0A09-CC4E-859F-8315CC6B6ED5}" type="parTrans" cxnId="{3A359A37-F715-E343-B29C-B99C12AB009D}">
      <dgm:prSet/>
      <dgm:spPr/>
      <dgm:t>
        <a:bodyPr/>
        <a:lstStyle/>
        <a:p>
          <a:endParaRPr lang="en-US" sz="800"/>
        </a:p>
      </dgm:t>
    </dgm:pt>
    <dgm:pt modelId="{80A1A185-F491-3C45-B460-6FE5E776B302}" type="sibTrans" cxnId="{3A359A37-F715-E343-B29C-B99C12AB009D}">
      <dgm:prSet/>
      <dgm:spPr/>
      <dgm:t>
        <a:bodyPr/>
        <a:lstStyle/>
        <a:p>
          <a:endParaRPr lang="en-US" sz="800"/>
        </a:p>
      </dgm:t>
    </dgm:pt>
    <dgm:pt modelId="{CEAA96A9-9BFB-4A4F-A87F-283B656E844A}">
      <dgm:prSet phldrT="[Text]" custT="1"/>
      <dgm:spPr/>
      <dgm:t>
        <a:bodyPr/>
        <a:lstStyle/>
        <a:p>
          <a:r>
            <a:rPr lang="en-US" sz="800" dirty="0" smtClean="0">
              <a:solidFill>
                <a:srgbClr val="000000"/>
              </a:solidFill>
            </a:rPr>
            <a:t>Friends &amp; Supporters</a:t>
          </a:r>
          <a:endParaRPr lang="en-US" sz="800" dirty="0">
            <a:solidFill>
              <a:srgbClr val="000000"/>
            </a:solidFill>
          </a:endParaRPr>
        </a:p>
      </dgm:t>
    </dgm:pt>
    <dgm:pt modelId="{E1F6B9C1-7F8A-5F4D-B4F3-6A83617B8F22}" type="parTrans" cxnId="{2376AA3D-23E1-5E4B-B0E7-6ECB43E4F72F}">
      <dgm:prSet/>
      <dgm:spPr/>
      <dgm:t>
        <a:bodyPr/>
        <a:lstStyle/>
        <a:p>
          <a:endParaRPr lang="en-US" sz="800"/>
        </a:p>
      </dgm:t>
    </dgm:pt>
    <dgm:pt modelId="{F96B0025-C5B1-7549-AB4A-29BC30EB49C0}" type="sibTrans" cxnId="{2376AA3D-23E1-5E4B-B0E7-6ECB43E4F72F}">
      <dgm:prSet/>
      <dgm:spPr/>
      <dgm:t>
        <a:bodyPr/>
        <a:lstStyle/>
        <a:p>
          <a:endParaRPr lang="en-US" sz="800"/>
        </a:p>
      </dgm:t>
    </dgm:pt>
    <dgm:pt modelId="{2BBFC144-E54E-9643-875A-1FF3F80C3ABD}">
      <dgm:prSet phldrT="[Text]" custT="1"/>
      <dgm:spPr/>
      <dgm:t>
        <a:bodyPr/>
        <a:lstStyle/>
        <a:p>
          <a:r>
            <a:rPr lang="en-US" sz="800" dirty="0" err="1" smtClean="0">
              <a:solidFill>
                <a:schemeClr val="tx2"/>
              </a:solidFill>
            </a:rPr>
            <a:t>Bouazizi</a:t>
          </a:r>
          <a:endParaRPr lang="en-US" sz="800" dirty="0">
            <a:solidFill>
              <a:schemeClr val="tx2"/>
            </a:solidFill>
          </a:endParaRPr>
        </a:p>
      </dgm:t>
    </dgm:pt>
    <dgm:pt modelId="{F865FC0A-B6A7-CA47-A786-0EC5317EF490}" type="parTrans" cxnId="{02318267-86A3-6E4C-94DD-6F53FBB018D2}">
      <dgm:prSet/>
      <dgm:spPr/>
      <dgm:t>
        <a:bodyPr/>
        <a:lstStyle/>
        <a:p>
          <a:endParaRPr lang="en-US" sz="800"/>
        </a:p>
      </dgm:t>
    </dgm:pt>
    <dgm:pt modelId="{0578B39D-C657-6E45-8DD7-7C2155182E57}" type="sibTrans" cxnId="{02318267-86A3-6E4C-94DD-6F53FBB018D2}">
      <dgm:prSet/>
      <dgm:spPr/>
      <dgm:t>
        <a:bodyPr/>
        <a:lstStyle/>
        <a:p>
          <a:endParaRPr lang="en-US" sz="800"/>
        </a:p>
      </dgm:t>
    </dgm:pt>
    <dgm:pt modelId="{21DF7B24-DE08-1E4D-B048-A075A9E89D00}">
      <dgm:prSet phldrT="[Text]" custT="1"/>
      <dgm:spPr/>
      <dgm:t>
        <a:bodyPr/>
        <a:lstStyle/>
        <a:p>
          <a:r>
            <a:rPr lang="en-US" sz="800" dirty="0" smtClean="0">
              <a:solidFill>
                <a:srgbClr val="000000"/>
              </a:solidFill>
            </a:rPr>
            <a:t>Offline Community</a:t>
          </a:r>
          <a:endParaRPr lang="en-US" sz="800" dirty="0">
            <a:solidFill>
              <a:srgbClr val="000000"/>
            </a:solidFill>
          </a:endParaRPr>
        </a:p>
      </dgm:t>
    </dgm:pt>
    <dgm:pt modelId="{86A935AC-D79E-C54D-A52A-1A0067221D57}" type="parTrans" cxnId="{04633E1F-AC44-DE49-8012-852582F53482}">
      <dgm:prSet/>
      <dgm:spPr/>
      <dgm:t>
        <a:bodyPr/>
        <a:lstStyle/>
        <a:p>
          <a:endParaRPr lang="en-US" sz="800"/>
        </a:p>
      </dgm:t>
    </dgm:pt>
    <dgm:pt modelId="{BEF00225-FDE5-4F45-9D36-BFBFE01A9594}" type="sibTrans" cxnId="{04633E1F-AC44-DE49-8012-852582F53482}">
      <dgm:prSet/>
      <dgm:spPr/>
      <dgm:t>
        <a:bodyPr/>
        <a:lstStyle/>
        <a:p>
          <a:endParaRPr lang="en-US" sz="800"/>
        </a:p>
      </dgm:t>
    </dgm:pt>
    <dgm:pt modelId="{ED4F5D4C-5DA3-E945-AA60-907F23C6019C}" type="pres">
      <dgm:prSet presAssocID="{A9198B73-02B7-814F-AFA6-A17D26A17D70}" presName="Name0" presStyleCnt="0">
        <dgm:presLayoutVars>
          <dgm:chMax val="7"/>
          <dgm:resizeHandles val="exact"/>
        </dgm:presLayoutVars>
      </dgm:prSet>
      <dgm:spPr/>
      <dgm:t>
        <a:bodyPr/>
        <a:lstStyle/>
        <a:p>
          <a:endParaRPr lang="en-US"/>
        </a:p>
      </dgm:t>
    </dgm:pt>
    <dgm:pt modelId="{58ED4ED6-5E8D-CA40-AFD2-41E24A0CF3DF}" type="pres">
      <dgm:prSet presAssocID="{A9198B73-02B7-814F-AFA6-A17D26A17D70}" presName="comp1" presStyleCnt="0"/>
      <dgm:spPr/>
    </dgm:pt>
    <dgm:pt modelId="{CB037893-0DDC-524C-82AC-F8496E10D58F}" type="pres">
      <dgm:prSet presAssocID="{A9198B73-02B7-814F-AFA6-A17D26A17D70}" presName="circle1" presStyleLbl="node1" presStyleIdx="0" presStyleCnt="5" custLinFactNeighborY="-1852"/>
      <dgm:spPr/>
      <dgm:t>
        <a:bodyPr/>
        <a:lstStyle/>
        <a:p>
          <a:endParaRPr lang="en-US"/>
        </a:p>
      </dgm:t>
    </dgm:pt>
    <dgm:pt modelId="{977F6905-3054-8540-9BE6-7B67038D9C81}" type="pres">
      <dgm:prSet presAssocID="{A9198B73-02B7-814F-AFA6-A17D26A17D70}" presName="c1text" presStyleLbl="node1" presStyleIdx="0" presStyleCnt="5">
        <dgm:presLayoutVars>
          <dgm:bulletEnabled val="1"/>
        </dgm:presLayoutVars>
      </dgm:prSet>
      <dgm:spPr/>
      <dgm:t>
        <a:bodyPr/>
        <a:lstStyle/>
        <a:p>
          <a:endParaRPr lang="en-US"/>
        </a:p>
      </dgm:t>
    </dgm:pt>
    <dgm:pt modelId="{5AC6405D-0ED8-614D-8EB8-B857F68A9C98}" type="pres">
      <dgm:prSet presAssocID="{A9198B73-02B7-814F-AFA6-A17D26A17D70}" presName="comp2" presStyleCnt="0"/>
      <dgm:spPr/>
    </dgm:pt>
    <dgm:pt modelId="{D32188EA-523F-8C45-BDA0-6A3E33457827}" type="pres">
      <dgm:prSet presAssocID="{A9198B73-02B7-814F-AFA6-A17D26A17D70}" presName="circle2" presStyleLbl="node1" presStyleIdx="1" presStyleCnt="5"/>
      <dgm:spPr/>
      <dgm:t>
        <a:bodyPr/>
        <a:lstStyle/>
        <a:p>
          <a:endParaRPr lang="en-US"/>
        </a:p>
      </dgm:t>
    </dgm:pt>
    <dgm:pt modelId="{C75D0F09-789D-4E49-A580-B3D448FC6F1A}" type="pres">
      <dgm:prSet presAssocID="{A9198B73-02B7-814F-AFA6-A17D26A17D70}" presName="c2text" presStyleLbl="node1" presStyleIdx="1" presStyleCnt="5">
        <dgm:presLayoutVars>
          <dgm:bulletEnabled val="1"/>
        </dgm:presLayoutVars>
      </dgm:prSet>
      <dgm:spPr/>
      <dgm:t>
        <a:bodyPr/>
        <a:lstStyle/>
        <a:p>
          <a:endParaRPr lang="en-US"/>
        </a:p>
      </dgm:t>
    </dgm:pt>
    <dgm:pt modelId="{45EBBC98-2570-A14E-B82C-B208585A786F}" type="pres">
      <dgm:prSet presAssocID="{A9198B73-02B7-814F-AFA6-A17D26A17D70}" presName="comp3" presStyleCnt="0"/>
      <dgm:spPr/>
    </dgm:pt>
    <dgm:pt modelId="{FC40B4CA-CB0D-0B45-9865-38024A68E89D}" type="pres">
      <dgm:prSet presAssocID="{A9198B73-02B7-814F-AFA6-A17D26A17D70}" presName="circle3" presStyleLbl="node1" presStyleIdx="2" presStyleCnt="5" custLinFactNeighborX="265"/>
      <dgm:spPr/>
      <dgm:t>
        <a:bodyPr/>
        <a:lstStyle/>
        <a:p>
          <a:endParaRPr lang="en-US"/>
        </a:p>
      </dgm:t>
    </dgm:pt>
    <dgm:pt modelId="{DDC71CFA-05B4-304F-842D-2572C642637E}" type="pres">
      <dgm:prSet presAssocID="{A9198B73-02B7-814F-AFA6-A17D26A17D70}" presName="c3text" presStyleLbl="node1" presStyleIdx="2" presStyleCnt="5">
        <dgm:presLayoutVars>
          <dgm:bulletEnabled val="1"/>
        </dgm:presLayoutVars>
      </dgm:prSet>
      <dgm:spPr/>
      <dgm:t>
        <a:bodyPr/>
        <a:lstStyle/>
        <a:p>
          <a:endParaRPr lang="en-US"/>
        </a:p>
      </dgm:t>
    </dgm:pt>
    <dgm:pt modelId="{C8C38440-96C0-6445-A8F7-8A4F8CB2CBCF}" type="pres">
      <dgm:prSet presAssocID="{A9198B73-02B7-814F-AFA6-A17D26A17D70}" presName="comp4" presStyleCnt="0"/>
      <dgm:spPr/>
    </dgm:pt>
    <dgm:pt modelId="{9AA06B3E-F4CA-8645-A9FC-CFBA38715BCF}" type="pres">
      <dgm:prSet presAssocID="{A9198B73-02B7-814F-AFA6-A17D26A17D70}" presName="circle4" presStyleLbl="node1" presStyleIdx="3" presStyleCnt="5" custLinFactNeighborX="505" custLinFactNeighborY="-1010"/>
      <dgm:spPr/>
      <dgm:t>
        <a:bodyPr/>
        <a:lstStyle/>
        <a:p>
          <a:endParaRPr lang="en-US"/>
        </a:p>
      </dgm:t>
    </dgm:pt>
    <dgm:pt modelId="{17F2F3F1-361C-B34D-A914-C24552291AF2}" type="pres">
      <dgm:prSet presAssocID="{A9198B73-02B7-814F-AFA6-A17D26A17D70}" presName="c4text" presStyleLbl="node1" presStyleIdx="3" presStyleCnt="5">
        <dgm:presLayoutVars>
          <dgm:bulletEnabled val="1"/>
        </dgm:presLayoutVars>
      </dgm:prSet>
      <dgm:spPr/>
      <dgm:t>
        <a:bodyPr/>
        <a:lstStyle/>
        <a:p>
          <a:endParaRPr lang="en-US"/>
        </a:p>
      </dgm:t>
    </dgm:pt>
    <dgm:pt modelId="{BB39DD4A-EE0A-8247-8D54-014DBC0777C2}" type="pres">
      <dgm:prSet presAssocID="{A9198B73-02B7-814F-AFA6-A17D26A17D70}" presName="comp5" presStyleCnt="0"/>
      <dgm:spPr/>
    </dgm:pt>
    <dgm:pt modelId="{9597CD18-E170-4145-A855-8E4725B9AF89}" type="pres">
      <dgm:prSet presAssocID="{A9198B73-02B7-814F-AFA6-A17D26A17D70}" presName="circle5" presStyleLbl="node1" presStyleIdx="4" presStyleCnt="5" custLinFactNeighborX="1587"/>
      <dgm:spPr/>
      <dgm:t>
        <a:bodyPr/>
        <a:lstStyle/>
        <a:p>
          <a:endParaRPr lang="en-US"/>
        </a:p>
      </dgm:t>
    </dgm:pt>
    <dgm:pt modelId="{A7B29AD6-3D67-F647-9A5A-F48B8C77EED6}" type="pres">
      <dgm:prSet presAssocID="{A9198B73-02B7-814F-AFA6-A17D26A17D70}" presName="c5text" presStyleLbl="node1" presStyleIdx="4" presStyleCnt="5">
        <dgm:presLayoutVars>
          <dgm:bulletEnabled val="1"/>
        </dgm:presLayoutVars>
      </dgm:prSet>
      <dgm:spPr/>
      <dgm:t>
        <a:bodyPr/>
        <a:lstStyle/>
        <a:p>
          <a:endParaRPr lang="en-US"/>
        </a:p>
      </dgm:t>
    </dgm:pt>
  </dgm:ptLst>
  <dgm:cxnLst>
    <dgm:cxn modelId="{8E63E778-4149-B345-B448-6E7190F68BD7}" type="presOf" srcId="{21DF7B24-DE08-1E4D-B048-A075A9E89D00}" destId="{CB037893-0DDC-524C-82AC-F8496E10D58F}" srcOrd="0" destOrd="0" presId="urn:microsoft.com/office/officeart/2005/8/layout/venn2"/>
    <dgm:cxn modelId="{BEC99A5E-4200-5649-AE8D-62AF8F7F02CE}" type="presOf" srcId="{521A69DB-8595-DD42-B514-2B8F1A1E062C}" destId="{FC40B4CA-CB0D-0B45-9865-38024A68E89D}" srcOrd="0" destOrd="0" presId="urn:microsoft.com/office/officeart/2005/8/layout/venn2"/>
    <dgm:cxn modelId="{4C9E81C9-92AB-9B49-84AF-21D5015A3946}" type="presOf" srcId="{2BBFC144-E54E-9643-875A-1FF3F80C3ABD}" destId="{A7B29AD6-3D67-F647-9A5A-F48B8C77EED6}" srcOrd="1" destOrd="0" presId="urn:microsoft.com/office/officeart/2005/8/layout/venn2"/>
    <dgm:cxn modelId="{2376AA3D-23E1-5E4B-B0E7-6ECB43E4F72F}" srcId="{A9198B73-02B7-814F-AFA6-A17D26A17D70}" destId="{CEAA96A9-9BFB-4A4F-A87F-283B656E844A}" srcOrd="3" destOrd="0" parTransId="{E1F6B9C1-7F8A-5F4D-B4F3-6A83617B8F22}" sibTransId="{F96B0025-C5B1-7549-AB4A-29BC30EB49C0}"/>
    <dgm:cxn modelId="{1F9DB536-9F15-A142-BA6F-92E77FFE7F84}" type="presOf" srcId="{2BBFC144-E54E-9643-875A-1FF3F80C3ABD}" destId="{9597CD18-E170-4145-A855-8E4725B9AF89}" srcOrd="0" destOrd="0" presId="urn:microsoft.com/office/officeart/2005/8/layout/venn2"/>
    <dgm:cxn modelId="{02318267-86A3-6E4C-94DD-6F53FBB018D2}" srcId="{A9198B73-02B7-814F-AFA6-A17D26A17D70}" destId="{2BBFC144-E54E-9643-875A-1FF3F80C3ABD}" srcOrd="4" destOrd="0" parTransId="{F865FC0A-B6A7-CA47-A786-0EC5317EF490}" sibTransId="{0578B39D-C657-6E45-8DD7-7C2155182E57}"/>
    <dgm:cxn modelId="{938514CE-D8B2-4A4A-B1B1-35DC80292A34}" type="presOf" srcId="{A9198B73-02B7-814F-AFA6-A17D26A17D70}" destId="{ED4F5D4C-5DA3-E945-AA60-907F23C6019C}" srcOrd="0" destOrd="0" presId="urn:microsoft.com/office/officeart/2005/8/layout/venn2"/>
    <dgm:cxn modelId="{B274B3BE-C2BE-4C40-82E8-90E61CD37A75}" type="presOf" srcId="{872DECC2-7DCC-3446-AB34-DB06622A61DC}" destId="{C75D0F09-789D-4E49-A580-B3D448FC6F1A}" srcOrd="1" destOrd="0" presId="urn:microsoft.com/office/officeart/2005/8/layout/venn2"/>
    <dgm:cxn modelId="{778A669C-FC22-904E-9F71-54111D5E4A75}" type="presOf" srcId="{521A69DB-8595-DD42-B514-2B8F1A1E062C}" destId="{DDC71CFA-05B4-304F-842D-2572C642637E}" srcOrd="1" destOrd="0" presId="urn:microsoft.com/office/officeart/2005/8/layout/venn2"/>
    <dgm:cxn modelId="{0349122F-2A20-534B-AE3C-3A3C3F6615E3}" type="presOf" srcId="{CEAA96A9-9BFB-4A4F-A87F-283B656E844A}" destId="{17F2F3F1-361C-B34D-A914-C24552291AF2}" srcOrd="1" destOrd="0" presId="urn:microsoft.com/office/officeart/2005/8/layout/venn2"/>
    <dgm:cxn modelId="{6C50D116-3C0C-4549-A3C9-6CD7B72F0039}" srcId="{A9198B73-02B7-814F-AFA6-A17D26A17D70}" destId="{872DECC2-7DCC-3446-AB34-DB06622A61DC}" srcOrd="1" destOrd="0" parTransId="{403C9AC6-DCFF-6A42-8D2C-28F0B71407DC}" sibTransId="{8F950A39-EE62-9B40-8EB3-C1848B957971}"/>
    <dgm:cxn modelId="{3A359A37-F715-E343-B29C-B99C12AB009D}" srcId="{A9198B73-02B7-814F-AFA6-A17D26A17D70}" destId="{521A69DB-8595-DD42-B514-2B8F1A1E062C}" srcOrd="2" destOrd="0" parTransId="{7EB237B5-0A09-CC4E-859F-8315CC6B6ED5}" sibTransId="{80A1A185-F491-3C45-B460-6FE5E776B302}"/>
    <dgm:cxn modelId="{F1A76975-25B7-BD40-B26A-EFA6E2BB8346}" type="presOf" srcId="{21DF7B24-DE08-1E4D-B048-A075A9E89D00}" destId="{977F6905-3054-8540-9BE6-7B67038D9C81}" srcOrd="1" destOrd="0" presId="urn:microsoft.com/office/officeart/2005/8/layout/venn2"/>
    <dgm:cxn modelId="{8967C08B-88EF-8D4A-8EDF-861A060D51E5}" type="presOf" srcId="{CEAA96A9-9BFB-4A4F-A87F-283B656E844A}" destId="{9AA06B3E-F4CA-8645-A9FC-CFBA38715BCF}" srcOrd="0" destOrd="0" presId="urn:microsoft.com/office/officeart/2005/8/layout/venn2"/>
    <dgm:cxn modelId="{B3D36854-BE5F-EF41-B1DB-FF9397C58755}" type="presOf" srcId="{872DECC2-7DCC-3446-AB34-DB06622A61DC}" destId="{D32188EA-523F-8C45-BDA0-6A3E33457827}" srcOrd="0" destOrd="0" presId="urn:microsoft.com/office/officeart/2005/8/layout/venn2"/>
    <dgm:cxn modelId="{04633E1F-AC44-DE49-8012-852582F53482}" srcId="{A9198B73-02B7-814F-AFA6-A17D26A17D70}" destId="{21DF7B24-DE08-1E4D-B048-A075A9E89D00}" srcOrd="0" destOrd="0" parTransId="{86A935AC-D79E-C54D-A52A-1A0067221D57}" sibTransId="{BEF00225-FDE5-4F45-9D36-BFBFE01A9594}"/>
    <dgm:cxn modelId="{659978D1-727E-8C43-992F-4783EC46B255}" type="presParOf" srcId="{ED4F5D4C-5DA3-E945-AA60-907F23C6019C}" destId="{58ED4ED6-5E8D-CA40-AFD2-41E24A0CF3DF}" srcOrd="0" destOrd="0" presId="urn:microsoft.com/office/officeart/2005/8/layout/venn2"/>
    <dgm:cxn modelId="{67A171CC-F244-8845-94B2-4BE3FE92A092}" type="presParOf" srcId="{58ED4ED6-5E8D-CA40-AFD2-41E24A0CF3DF}" destId="{CB037893-0DDC-524C-82AC-F8496E10D58F}" srcOrd="0" destOrd="0" presId="urn:microsoft.com/office/officeart/2005/8/layout/venn2"/>
    <dgm:cxn modelId="{5F237564-0FC5-ED4F-A459-0F51574E26D1}" type="presParOf" srcId="{58ED4ED6-5E8D-CA40-AFD2-41E24A0CF3DF}" destId="{977F6905-3054-8540-9BE6-7B67038D9C81}" srcOrd="1" destOrd="0" presId="urn:microsoft.com/office/officeart/2005/8/layout/venn2"/>
    <dgm:cxn modelId="{3DB8B9D8-6CD4-724F-9781-B12502114B64}" type="presParOf" srcId="{ED4F5D4C-5DA3-E945-AA60-907F23C6019C}" destId="{5AC6405D-0ED8-614D-8EB8-B857F68A9C98}" srcOrd="1" destOrd="0" presId="urn:microsoft.com/office/officeart/2005/8/layout/venn2"/>
    <dgm:cxn modelId="{4F38A45A-27B8-AA42-9257-5B998538C57E}" type="presParOf" srcId="{5AC6405D-0ED8-614D-8EB8-B857F68A9C98}" destId="{D32188EA-523F-8C45-BDA0-6A3E33457827}" srcOrd="0" destOrd="0" presId="urn:microsoft.com/office/officeart/2005/8/layout/venn2"/>
    <dgm:cxn modelId="{905DA159-56E0-5E4B-BBE8-C033FA0408D1}" type="presParOf" srcId="{5AC6405D-0ED8-614D-8EB8-B857F68A9C98}" destId="{C75D0F09-789D-4E49-A580-B3D448FC6F1A}" srcOrd="1" destOrd="0" presId="urn:microsoft.com/office/officeart/2005/8/layout/venn2"/>
    <dgm:cxn modelId="{3148EC23-B28B-B147-830A-76D25E4D5DFF}" type="presParOf" srcId="{ED4F5D4C-5DA3-E945-AA60-907F23C6019C}" destId="{45EBBC98-2570-A14E-B82C-B208585A786F}" srcOrd="2" destOrd="0" presId="urn:microsoft.com/office/officeart/2005/8/layout/venn2"/>
    <dgm:cxn modelId="{C47F4B6A-0FF1-1D43-BBC4-018A55DF1890}" type="presParOf" srcId="{45EBBC98-2570-A14E-B82C-B208585A786F}" destId="{FC40B4CA-CB0D-0B45-9865-38024A68E89D}" srcOrd="0" destOrd="0" presId="urn:microsoft.com/office/officeart/2005/8/layout/venn2"/>
    <dgm:cxn modelId="{EB7772E4-CBC9-5447-9F6D-94EA2B4F7BC0}" type="presParOf" srcId="{45EBBC98-2570-A14E-B82C-B208585A786F}" destId="{DDC71CFA-05B4-304F-842D-2572C642637E}" srcOrd="1" destOrd="0" presId="urn:microsoft.com/office/officeart/2005/8/layout/venn2"/>
    <dgm:cxn modelId="{5D65CCF8-D42C-B147-ACF0-43B59750FFA8}" type="presParOf" srcId="{ED4F5D4C-5DA3-E945-AA60-907F23C6019C}" destId="{C8C38440-96C0-6445-A8F7-8A4F8CB2CBCF}" srcOrd="3" destOrd="0" presId="urn:microsoft.com/office/officeart/2005/8/layout/venn2"/>
    <dgm:cxn modelId="{F738A4F9-809C-0145-9439-CA41166A46D3}" type="presParOf" srcId="{C8C38440-96C0-6445-A8F7-8A4F8CB2CBCF}" destId="{9AA06B3E-F4CA-8645-A9FC-CFBA38715BCF}" srcOrd="0" destOrd="0" presId="urn:microsoft.com/office/officeart/2005/8/layout/venn2"/>
    <dgm:cxn modelId="{291CD669-C4A0-1E44-95B1-ECA942D9D742}" type="presParOf" srcId="{C8C38440-96C0-6445-A8F7-8A4F8CB2CBCF}" destId="{17F2F3F1-361C-B34D-A914-C24552291AF2}" srcOrd="1" destOrd="0" presId="urn:microsoft.com/office/officeart/2005/8/layout/venn2"/>
    <dgm:cxn modelId="{F64AE6D2-F670-D747-ABD0-59A54ED83630}" type="presParOf" srcId="{ED4F5D4C-5DA3-E945-AA60-907F23C6019C}" destId="{BB39DD4A-EE0A-8247-8D54-014DBC0777C2}" srcOrd="4" destOrd="0" presId="urn:microsoft.com/office/officeart/2005/8/layout/venn2"/>
    <dgm:cxn modelId="{84BA0A06-C9C7-E84A-8FD7-D964238CB2B3}" type="presParOf" srcId="{BB39DD4A-EE0A-8247-8D54-014DBC0777C2}" destId="{9597CD18-E170-4145-A855-8E4725B9AF89}" srcOrd="0" destOrd="0" presId="urn:microsoft.com/office/officeart/2005/8/layout/venn2"/>
    <dgm:cxn modelId="{A77454E6-6DBF-D849-AC37-A4ACBD87A6EC}" type="presParOf" srcId="{BB39DD4A-EE0A-8247-8D54-014DBC0777C2}" destId="{A7B29AD6-3D67-F647-9A5A-F48B8C77EED6}" srcOrd="1" destOrd="0" presId="urn:microsoft.com/office/officeart/2005/8/layout/venn2"/>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037893-0DDC-524C-82AC-F8496E10D58F}">
      <dsp:nvSpPr>
        <dsp:cNvPr id="0" name=""/>
        <dsp:cNvSpPr/>
      </dsp:nvSpPr>
      <dsp:spPr>
        <a:xfrm>
          <a:off x="419100" y="0"/>
          <a:ext cx="2209800" cy="2209800"/>
        </a:xfrm>
        <a:prstGeom prst="ellipse">
          <a:avLst/>
        </a:prstGeom>
        <a:gradFill rotWithShape="0">
          <a:gsLst>
            <a:gs pos="0">
              <a:schemeClr val="accent4">
                <a:shade val="50000"/>
                <a:hueOff val="0"/>
                <a:satOff val="0"/>
                <a:lumOff val="0"/>
                <a:alphaOff val="0"/>
                <a:tint val="100000"/>
                <a:shade val="100000"/>
                <a:satMod val="130000"/>
              </a:schemeClr>
            </a:gs>
            <a:gs pos="100000">
              <a:schemeClr val="accent4">
                <a:shade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solidFill>
                <a:srgbClr val="000000"/>
              </a:solidFill>
            </a:rPr>
            <a:t>Offline Community</a:t>
          </a:r>
          <a:endParaRPr lang="en-US" sz="800" kern="1200" dirty="0">
            <a:solidFill>
              <a:srgbClr val="000000"/>
            </a:solidFill>
          </a:endParaRPr>
        </a:p>
      </dsp:txBody>
      <dsp:txXfrm>
        <a:off x="1109662" y="110490"/>
        <a:ext cx="828675" cy="220980"/>
      </dsp:txXfrm>
    </dsp:sp>
    <dsp:sp modelId="{D32188EA-523F-8C45-BDA0-6A3E33457827}">
      <dsp:nvSpPr>
        <dsp:cNvPr id="0" name=""/>
        <dsp:cNvSpPr/>
      </dsp:nvSpPr>
      <dsp:spPr>
        <a:xfrm>
          <a:off x="584835" y="331469"/>
          <a:ext cx="1878330" cy="1878330"/>
        </a:xfrm>
        <a:prstGeom prst="ellipse">
          <a:avLst/>
        </a:prstGeom>
        <a:gradFill rotWithShape="0">
          <a:gsLst>
            <a:gs pos="0">
              <a:schemeClr val="accent4">
                <a:shade val="50000"/>
                <a:hueOff val="0"/>
                <a:satOff val="0"/>
                <a:lumOff val="28056"/>
                <a:alphaOff val="0"/>
                <a:tint val="100000"/>
                <a:shade val="100000"/>
                <a:satMod val="130000"/>
              </a:schemeClr>
            </a:gs>
            <a:gs pos="100000">
              <a:schemeClr val="accent4">
                <a:shade val="50000"/>
                <a:hueOff val="0"/>
                <a:satOff val="0"/>
                <a:lumOff val="2805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Online Community</a:t>
          </a:r>
          <a:endParaRPr lang="en-US" sz="800" kern="1200" dirty="0">
            <a:solidFill>
              <a:schemeClr val="tx1"/>
            </a:solidFill>
          </a:endParaRPr>
        </a:p>
      </dsp:txBody>
      <dsp:txXfrm>
        <a:off x="1118985" y="439473"/>
        <a:ext cx="810029" cy="216007"/>
      </dsp:txXfrm>
    </dsp:sp>
    <dsp:sp modelId="{FC40B4CA-CB0D-0B45-9865-38024A68E89D}">
      <dsp:nvSpPr>
        <dsp:cNvPr id="0" name=""/>
        <dsp:cNvSpPr/>
      </dsp:nvSpPr>
      <dsp:spPr>
        <a:xfrm>
          <a:off x="754669" y="662940"/>
          <a:ext cx="1546860" cy="1546860"/>
        </a:xfrm>
        <a:prstGeom prst="ellipse">
          <a:avLst/>
        </a:prstGeom>
        <a:gradFill rotWithShape="0">
          <a:gsLst>
            <a:gs pos="0">
              <a:schemeClr val="accent4">
                <a:shade val="50000"/>
                <a:hueOff val="0"/>
                <a:satOff val="0"/>
                <a:lumOff val="56113"/>
                <a:alphaOff val="0"/>
                <a:tint val="100000"/>
                <a:shade val="100000"/>
                <a:satMod val="130000"/>
              </a:schemeClr>
            </a:gs>
            <a:gs pos="100000">
              <a:schemeClr val="accent4">
                <a:shade val="50000"/>
                <a:hueOff val="0"/>
                <a:satOff val="0"/>
                <a:lumOff val="5611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err="1" smtClean="0">
              <a:solidFill>
                <a:srgbClr val="000000"/>
              </a:solidFill>
            </a:rPr>
            <a:t>Youtube</a:t>
          </a:r>
          <a:r>
            <a:rPr lang="en-US" sz="800" kern="1200" dirty="0" smtClean="0">
              <a:solidFill>
                <a:srgbClr val="000000"/>
              </a:solidFill>
            </a:rPr>
            <a:t> Viewers</a:t>
          </a:r>
          <a:endParaRPr lang="en-US" sz="800" kern="1200" dirty="0">
            <a:solidFill>
              <a:srgbClr val="000000"/>
            </a:solidFill>
          </a:endParaRPr>
        </a:p>
      </dsp:txBody>
      <dsp:txXfrm>
        <a:off x="1127849" y="769673"/>
        <a:ext cx="800500" cy="213466"/>
      </dsp:txXfrm>
    </dsp:sp>
    <dsp:sp modelId="{9AA06B3E-F4CA-8645-A9FC-CFBA38715BCF}">
      <dsp:nvSpPr>
        <dsp:cNvPr id="0" name=""/>
        <dsp:cNvSpPr/>
      </dsp:nvSpPr>
      <dsp:spPr>
        <a:xfrm>
          <a:off x="922442" y="982134"/>
          <a:ext cx="1215390" cy="1215390"/>
        </a:xfrm>
        <a:prstGeom prst="ellipse">
          <a:avLst/>
        </a:prstGeom>
        <a:gradFill rotWithShape="0">
          <a:gsLst>
            <a:gs pos="0">
              <a:schemeClr val="accent4">
                <a:shade val="50000"/>
                <a:hueOff val="0"/>
                <a:satOff val="0"/>
                <a:lumOff val="56113"/>
                <a:alphaOff val="0"/>
                <a:tint val="100000"/>
                <a:shade val="100000"/>
                <a:satMod val="130000"/>
              </a:schemeClr>
            </a:gs>
            <a:gs pos="100000">
              <a:schemeClr val="accent4">
                <a:shade val="50000"/>
                <a:hueOff val="0"/>
                <a:satOff val="0"/>
                <a:lumOff val="5611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solidFill>
                <a:srgbClr val="000000"/>
              </a:solidFill>
            </a:rPr>
            <a:t>Friends &amp; Supporters</a:t>
          </a:r>
          <a:endParaRPr lang="en-US" sz="800" kern="1200" dirty="0">
            <a:solidFill>
              <a:srgbClr val="000000"/>
            </a:solidFill>
          </a:endParaRPr>
        </a:p>
      </dsp:txBody>
      <dsp:txXfrm>
        <a:off x="1201982" y="1091519"/>
        <a:ext cx="656310" cy="218770"/>
      </dsp:txXfrm>
    </dsp:sp>
    <dsp:sp modelId="{9597CD18-E170-4145-A855-8E4725B9AF89}">
      <dsp:nvSpPr>
        <dsp:cNvPr id="0" name=""/>
        <dsp:cNvSpPr/>
      </dsp:nvSpPr>
      <dsp:spPr>
        <a:xfrm>
          <a:off x="1096067" y="1325880"/>
          <a:ext cx="883920" cy="883920"/>
        </a:xfrm>
        <a:prstGeom prst="ellipse">
          <a:avLst/>
        </a:prstGeom>
        <a:gradFill rotWithShape="0">
          <a:gsLst>
            <a:gs pos="0">
              <a:schemeClr val="accent4">
                <a:shade val="50000"/>
                <a:hueOff val="0"/>
                <a:satOff val="0"/>
                <a:lumOff val="28056"/>
                <a:alphaOff val="0"/>
                <a:tint val="100000"/>
                <a:shade val="100000"/>
                <a:satMod val="130000"/>
              </a:schemeClr>
            </a:gs>
            <a:gs pos="100000">
              <a:schemeClr val="accent4">
                <a:shade val="50000"/>
                <a:hueOff val="0"/>
                <a:satOff val="0"/>
                <a:lumOff val="2805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err="1" smtClean="0">
              <a:solidFill>
                <a:schemeClr val="tx2"/>
              </a:solidFill>
            </a:rPr>
            <a:t>Bouazizi</a:t>
          </a:r>
          <a:endParaRPr lang="en-US" sz="800" kern="1200" dirty="0">
            <a:solidFill>
              <a:schemeClr val="tx2"/>
            </a:solidFill>
          </a:endParaRPr>
        </a:p>
      </dsp:txBody>
      <dsp:txXfrm>
        <a:off x="1225514" y="1546860"/>
        <a:ext cx="625025" cy="44196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C9CA500E-2712-754F-A13E-F5B04E28CAF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was then, this was now.’ slide title.</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9CA500E-2712-754F-A13E-F5B04E28CAFC}"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sz="1200" kern="1200" dirty="0" smtClean="0">
                <a:solidFill>
                  <a:schemeClr val="tx1"/>
                </a:solidFill>
                <a:latin typeface="Arial" charset="0"/>
                <a:ea typeface="ＭＳ Ｐゴシック" charset="-128"/>
                <a:cs typeface="ＭＳ Ｐゴシック" charset="-128"/>
              </a:rPr>
              <a:t> What differentiates demonstrators organizing themselves through online forums as opposed to traditional offline manners is the ability to remain essentially unnoticed from the authoritarian political environment.</a:t>
            </a:r>
          </a:p>
          <a:p>
            <a:pPr>
              <a:buFontTx/>
              <a:buChar char="-"/>
            </a:pPr>
            <a:r>
              <a:rPr lang="en-US" sz="1200" kern="1200" baseline="0" dirty="0" smtClean="0">
                <a:solidFill>
                  <a:schemeClr val="tx1"/>
                </a:solidFill>
                <a:latin typeface="Arial" charset="0"/>
                <a:ea typeface="ＭＳ Ｐゴシック" charset="-128"/>
                <a:cs typeface="ＭＳ Ｐゴシック" charset="-128"/>
              </a:rPr>
              <a:t> Protest campaign was </a:t>
            </a:r>
            <a:r>
              <a:rPr lang="en-US" sz="1200" kern="1200" dirty="0" smtClean="0">
                <a:solidFill>
                  <a:schemeClr val="tx1"/>
                </a:solidFill>
                <a:latin typeface="Arial" charset="0"/>
                <a:ea typeface="ＭＳ Ｐゴシック" charset="-128"/>
                <a:cs typeface="ＭＳ Ｐゴシック" charset="-128"/>
              </a:rPr>
              <a:t>apolitical and non-partisan</a:t>
            </a:r>
            <a:r>
              <a:rPr lang="en-US" sz="1200" kern="1200" baseline="0" dirty="0" smtClean="0">
                <a:solidFill>
                  <a:schemeClr val="tx1"/>
                </a:solidFill>
                <a:latin typeface="Arial" charset="0"/>
                <a:ea typeface="ＭＳ Ｐゴシック" charset="-128"/>
                <a:cs typeface="ＭＳ Ｐゴシック" charset="-128"/>
              </a:rPr>
              <a:t> – main message was to express frustration with existing regime, oust dictatorships, and gain freedom - not replace with alternate power-figure. Both </a:t>
            </a:r>
            <a:r>
              <a:rPr lang="en-US" sz="1200" kern="1200" baseline="0" dirty="0" err="1" smtClean="0">
                <a:solidFill>
                  <a:schemeClr val="tx1"/>
                </a:solidFill>
                <a:latin typeface="Arial" charset="0"/>
                <a:ea typeface="ＭＳ Ｐゴシック" charset="-128"/>
                <a:cs typeface="ＭＳ Ｐゴシック" charset="-128"/>
              </a:rPr>
              <a:t>Ennahda</a:t>
            </a:r>
            <a:r>
              <a:rPr lang="en-US" sz="1200" kern="1200" baseline="0" dirty="0" smtClean="0">
                <a:solidFill>
                  <a:schemeClr val="tx1"/>
                </a:solidFill>
                <a:latin typeface="Arial" charset="0"/>
                <a:ea typeface="ＭＳ Ｐゴシック" charset="-128"/>
                <a:cs typeface="ＭＳ Ｐゴシック" charset="-128"/>
              </a:rPr>
              <a:t> and Muslim Brotherhood were cautious in their approach to the revolution and the online community – careful not to appear too eager and politically motivated. </a:t>
            </a:r>
            <a:endParaRPr lang="en-US" dirty="0"/>
          </a:p>
        </p:txBody>
      </p:sp>
      <p:sp>
        <p:nvSpPr>
          <p:cNvPr id="4" name="Slide Number Placeholder 3"/>
          <p:cNvSpPr>
            <a:spLocks noGrp="1"/>
          </p:cNvSpPr>
          <p:nvPr>
            <p:ph type="sldNum" sz="quarter" idx="10"/>
          </p:nvPr>
        </p:nvSpPr>
        <p:spPr/>
        <p:txBody>
          <a:bodyPr/>
          <a:lstStyle/>
          <a:p>
            <a:pPr>
              <a:defRPr/>
            </a:pPr>
            <a:fld id="{C9CA500E-2712-754F-A13E-F5B04E28CAFC}"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t>
            </a:r>
            <a:r>
              <a:rPr lang="en-US" sz="1200" kern="1200" dirty="0" smtClean="0">
                <a:solidFill>
                  <a:schemeClr val="tx1"/>
                </a:solidFill>
                <a:latin typeface="Arial" charset="0"/>
                <a:ea typeface="ＭＳ Ｐゴシック" charset="-128"/>
                <a:cs typeface="ＭＳ Ｐゴシック" charset="-128"/>
              </a:rPr>
              <a:t>What started out as the frustrations of </a:t>
            </a:r>
            <a:r>
              <a:rPr lang="en-US" sz="1200" kern="1200" dirty="0" err="1" smtClean="0">
                <a:solidFill>
                  <a:schemeClr val="tx1"/>
                </a:solidFill>
                <a:latin typeface="Arial" charset="0"/>
                <a:ea typeface="ＭＳ Ｐゴシック" charset="-128"/>
                <a:cs typeface="ＭＳ Ｐゴシック" charset="-128"/>
              </a:rPr>
              <a:t>Bouazizi</a:t>
            </a:r>
            <a:r>
              <a:rPr lang="en-US" sz="1200" kern="1200" dirty="0" smtClean="0">
                <a:solidFill>
                  <a:schemeClr val="tx1"/>
                </a:solidFill>
                <a:latin typeface="Arial" charset="0"/>
                <a:ea typeface="ＭＳ Ｐゴシック" charset="-128"/>
                <a:cs typeface="ＭＳ Ｐゴシック" charset="-128"/>
              </a:rPr>
              <a:t> and 30 of his peers, soon came to be representative of the larger Tunisian population’s concerns, with a socio-economic focus on “unemployment, high food prices, and a general sense of alienation, particularly among the [youth].” Their rage against the government was further amplified when then President Ben Ali responded to peaceful protestors with violence. Tens of thousands of Tunisian youth took to the streets, demanding the resignation of Ben Ali. </a:t>
            </a:r>
          </a:p>
          <a:p>
            <a:endParaRPr lang="en-US" dirty="0"/>
          </a:p>
        </p:txBody>
      </p:sp>
      <p:sp>
        <p:nvSpPr>
          <p:cNvPr id="4" name="Slide Number Placeholder 3"/>
          <p:cNvSpPr>
            <a:spLocks noGrp="1"/>
          </p:cNvSpPr>
          <p:nvPr>
            <p:ph type="sldNum" sz="quarter" idx="10"/>
          </p:nvPr>
        </p:nvSpPr>
        <p:spPr/>
        <p:txBody>
          <a:bodyPr/>
          <a:lstStyle/>
          <a:p>
            <a:pPr>
              <a:defRPr/>
            </a:pPr>
            <a:fld id="{C9CA500E-2712-754F-A13E-F5B04E28CAFC}"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ＭＳ Ｐゴシック" charset="-128"/>
                <a:cs typeface="ＭＳ Ｐゴシック" charset="-128"/>
              </a:rPr>
              <a:t>- Interesting to note here is the increasing level of dialogue taking place online, and how that subsequently shifted direction shortly after Ben Ali resigned from his position.</a:t>
            </a:r>
          </a:p>
          <a:p>
            <a:pPr marL="0" marR="0" indent="0" algn="l" defTabSz="91440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latin typeface="Arial" charset="0"/>
                <a:ea typeface="ＭＳ Ｐゴシック" charset="-128"/>
                <a:cs typeface="ＭＳ Ｐゴシック" charset="-128"/>
              </a:rPr>
              <a:t>Online discussions regarding Revolution</a:t>
            </a:r>
            <a:r>
              <a:rPr lang="en-US" sz="1200" kern="1200" baseline="0" dirty="0" smtClean="0">
                <a:solidFill>
                  <a:schemeClr val="tx1"/>
                </a:solidFill>
                <a:latin typeface="Arial" charset="0"/>
                <a:ea typeface="ＭＳ Ｐゴシック" charset="-128"/>
                <a:cs typeface="ＭＳ Ｐゴシック" charset="-128"/>
              </a:rPr>
              <a:t>, Liberty and Ben Ali still continued even after Ben Ali resigned –this was because Tunisians were fearful of the political parties that were emerging, all too eager to fill the political vacuum.</a:t>
            </a:r>
          </a:p>
          <a:p>
            <a:pPr marL="0" marR="0" indent="0" algn="l" defTabSz="914400" rtl="0" eaLnBrk="0" fontAlgn="base" latinLnBrk="0" hangingPunct="0">
              <a:lnSpc>
                <a:spcPct val="100000"/>
              </a:lnSpc>
              <a:spcBef>
                <a:spcPct val="30000"/>
              </a:spcBef>
              <a:spcAft>
                <a:spcPct val="0"/>
              </a:spcAft>
              <a:buClrTx/>
              <a:buSzTx/>
              <a:buFontTx/>
              <a:buChar char="-"/>
              <a:tabLst/>
              <a:defRPr/>
            </a:pPr>
            <a:r>
              <a:rPr lang="en-US" sz="1200" kern="1200" baseline="0" dirty="0" smtClean="0">
                <a:solidFill>
                  <a:schemeClr val="tx1"/>
                </a:solidFill>
                <a:latin typeface="Arial" charset="0"/>
                <a:ea typeface="ＭＳ Ｐゴシック" charset="-128"/>
                <a:cs typeface="ＭＳ Ｐゴシック" charset="-128"/>
              </a:rPr>
              <a:t> For example, Mohamed </a:t>
            </a:r>
            <a:r>
              <a:rPr lang="en-US" sz="1200" kern="1200" baseline="0" dirty="0" err="1" smtClean="0">
                <a:solidFill>
                  <a:schemeClr val="tx1"/>
                </a:solidFill>
                <a:latin typeface="Arial" charset="0"/>
                <a:ea typeface="ＭＳ Ｐゴシック" charset="-128"/>
                <a:cs typeface="ＭＳ Ｐゴシック" charset="-128"/>
              </a:rPr>
              <a:t>Ghannouchi</a:t>
            </a:r>
            <a:r>
              <a:rPr lang="en-US" sz="1200" kern="1200" baseline="0" dirty="0" smtClean="0">
                <a:solidFill>
                  <a:schemeClr val="tx1"/>
                </a:solidFill>
                <a:latin typeface="Arial" charset="0"/>
                <a:ea typeface="ＭＳ Ｐゴシック" charset="-128"/>
                <a:cs typeface="ＭＳ Ｐゴシック" charset="-128"/>
              </a:rPr>
              <a:t>, upon Ben Ali’s resignation, proclaimed himself interim president. However, his affiliations with the old regime having held various ministerial posts. Tunisians were fearful that no change would come about – they weren’t just looking for a change in leadership, they demanded an overhaul of the constitution</a:t>
            </a:r>
          </a:p>
          <a:p>
            <a:pPr marL="0" marR="0" indent="0" algn="l" defTabSz="914400" rtl="0" eaLnBrk="0" fontAlgn="base" latinLnBrk="0" hangingPunct="0">
              <a:lnSpc>
                <a:spcPct val="100000"/>
              </a:lnSpc>
              <a:spcBef>
                <a:spcPct val="30000"/>
              </a:spcBef>
              <a:spcAft>
                <a:spcPct val="0"/>
              </a:spcAft>
              <a:buClrTx/>
              <a:buSzTx/>
              <a:buFontTx/>
              <a:buChar char="-"/>
              <a:tabLst/>
              <a:defRPr/>
            </a:pPr>
            <a:r>
              <a:rPr lang="en-US" sz="1200" kern="1200" baseline="0" dirty="0" smtClean="0">
                <a:solidFill>
                  <a:schemeClr val="tx1"/>
                </a:solidFill>
                <a:latin typeface="Arial" charset="0"/>
                <a:ea typeface="ＭＳ Ｐゴシック" charset="-128"/>
                <a:cs typeface="ＭＳ Ｐゴシック" charset="-128"/>
              </a:rPr>
              <a:t> Used </a:t>
            </a:r>
            <a:r>
              <a:rPr lang="en-US" sz="1200" kern="1200" baseline="0" dirty="0" err="1" smtClean="0">
                <a:solidFill>
                  <a:schemeClr val="tx1"/>
                </a:solidFill>
                <a:latin typeface="Arial" charset="0"/>
                <a:ea typeface="ＭＳ Ｐゴシック" charset="-128"/>
                <a:cs typeface="ＭＳ Ｐゴシック" charset="-128"/>
              </a:rPr>
              <a:t>Facebook</a:t>
            </a:r>
            <a:r>
              <a:rPr lang="en-US" sz="1200" kern="1200" baseline="0" dirty="0" smtClean="0">
                <a:solidFill>
                  <a:schemeClr val="tx1"/>
                </a:solidFill>
                <a:latin typeface="Arial" charset="0"/>
                <a:ea typeface="ＭＳ Ｐゴシック" charset="-128"/>
                <a:cs typeface="ＭＳ Ｐゴシック" charset="-128"/>
              </a:rPr>
              <a:t> to organize themselves with an even larger gatherings than those calling for Ben Ali’s resignation</a:t>
            </a:r>
            <a:endParaRPr lang="en-US" sz="1200" kern="1200" dirty="0" smtClean="0">
              <a:solidFill>
                <a:schemeClr val="tx1"/>
              </a:solidFill>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pPr>
              <a:defRPr/>
            </a:pPr>
            <a:fld id="{C9CA500E-2712-754F-A13E-F5B04E28CAFC}"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defRPr/>
            </a:pPr>
            <a:r>
              <a:rPr lang="en-US" dirty="0" smtClean="0"/>
              <a:t>1. Tunisia &amp; Egyptian cases verify claims about potential for decentralized mobilization &amp; self-coordination.</a:t>
            </a:r>
          </a:p>
          <a:p>
            <a:pPr lvl="1" eaLnBrk="1" hangingPunct="1">
              <a:defRPr/>
            </a:pPr>
            <a:r>
              <a:rPr lang="en-US" dirty="0" smtClean="0"/>
              <a:t>‘Cyber-utopians’: we predict social media will allow you to organize mass protests w/o central direction.  </a:t>
            </a:r>
          </a:p>
          <a:p>
            <a:pPr lvl="1" eaLnBrk="1" hangingPunct="1">
              <a:defRPr/>
            </a:pPr>
            <a:endParaRPr lang="en-US" dirty="0" smtClean="0"/>
          </a:p>
          <a:p>
            <a:pPr lvl="1" eaLnBrk="1" hangingPunct="1">
              <a:defRPr/>
            </a:pPr>
            <a:endParaRPr lang="en-US" dirty="0" smtClean="0"/>
          </a:p>
          <a:p>
            <a:pPr lvl="2" eaLnBrk="1" hangingPunct="1">
              <a:defRPr/>
            </a:pPr>
            <a:r>
              <a:rPr lang="en-US" dirty="0" smtClean="0"/>
              <a:t>Against force, only the lean &amp; hungry win.  (i.e. </a:t>
            </a:r>
            <a:r>
              <a:rPr lang="en-US" dirty="0" err="1" smtClean="0"/>
              <a:t>Rus</a:t>
            </a:r>
            <a:r>
              <a:rPr lang="en-US" dirty="0" smtClean="0"/>
              <a:t> 1917).  FB &amp; Twitter add no guns to the protesters arsenal.</a:t>
            </a:r>
          </a:p>
          <a:p>
            <a:pPr lvl="2" eaLnBrk="1" hangingPunct="1">
              <a:defRPr/>
            </a:pPr>
            <a:r>
              <a:rPr lang="en-US" dirty="0" smtClean="0"/>
              <a:t>Even amidst state collapse, is no mechanism to install .</a:t>
            </a:r>
          </a:p>
          <a:p>
            <a:pPr lvl="1" eaLnBrk="1" hangingPunct="1">
              <a:defRPr/>
            </a:pPr>
            <a:endParaRPr lang="en-US" dirty="0" smtClean="0"/>
          </a:p>
          <a:p>
            <a:pPr marL="0" marR="0" lvl="3" indent="0" algn="l" defTabSz="914400" rtl="0" eaLnBrk="0" fontAlgn="base" latinLnBrk="0" hangingPunct="0">
              <a:lnSpc>
                <a:spcPct val="100000"/>
              </a:lnSpc>
              <a:spcBef>
                <a:spcPct val="30000"/>
              </a:spcBef>
              <a:spcAft>
                <a:spcPct val="0"/>
              </a:spcAft>
              <a:buClrTx/>
              <a:buSzTx/>
              <a:buFontTx/>
              <a:buNone/>
              <a:tabLst/>
              <a:defRPr/>
            </a:pPr>
            <a:r>
              <a:rPr lang="en-US" dirty="0" smtClean="0"/>
              <a:t>Tunisia: Ben Ali replaced by his prime minister, then old guard minister.  Mubarak by the military.  (both with promises for later elections).</a:t>
            </a:r>
          </a:p>
          <a:p>
            <a:endParaRPr lang="en-US" dirty="0"/>
          </a:p>
        </p:txBody>
      </p:sp>
      <p:sp>
        <p:nvSpPr>
          <p:cNvPr id="4" name="Slide Number Placeholder 3"/>
          <p:cNvSpPr>
            <a:spLocks noGrp="1"/>
          </p:cNvSpPr>
          <p:nvPr>
            <p:ph type="sldNum" sz="quarter" idx="10"/>
          </p:nvPr>
        </p:nvSpPr>
        <p:spPr/>
        <p:txBody>
          <a:bodyPr/>
          <a:lstStyle/>
          <a:p>
            <a:pPr>
              <a:defRPr/>
            </a:pPr>
            <a:fld id="{C9CA500E-2712-754F-A13E-F5B04E28CAFC}"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lvl1pPr algn="r">
              <a:defRPr/>
            </a:lvl1pPr>
          </a:lstStyle>
          <a:p>
            <a:r>
              <a:rPr lang="en-US"/>
              <a:t>Click to edit Master title style</a:t>
            </a:r>
          </a:p>
        </p:txBody>
      </p:sp>
      <p:sp>
        <p:nvSpPr>
          <p:cNvPr id="4099" name="Rectangle 3"/>
          <p:cNvSpPr>
            <a:spLocks noGrp="1" noChangeArrowheads="1"/>
          </p:cNvSpPr>
          <p:nvPr>
            <p:ph type="subTitle" idx="1"/>
          </p:nvPr>
        </p:nvSpPr>
        <p:spPr>
          <a:xfrm>
            <a:off x="2057400" y="3810000"/>
            <a:ext cx="6400800" cy="1752600"/>
          </a:xfrm>
        </p:spPr>
        <p:txBody>
          <a:bodyPr/>
          <a:lstStyle>
            <a:lvl1pPr marL="0" indent="0" algn="r">
              <a:buFont typeface="Wingdings"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4D472C-32C4-DE41-9D21-FB98345852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D0FC34-D959-9043-9319-71C4BA5AFF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B4C479-C000-8447-A44C-49AACC7B71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671777-5F05-C745-ACB1-06D880F99A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95F13A-5959-F740-9E90-56BB1734C55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6B0A50-0BBD-D440-845D-08E97B2813A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F0F000F-0045-6D4A-A312-084207AD047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9A3F3F-9727-6F4B-8ACB-9D9F56EBDA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9EEA2B-4355-1842-A1D3-FD01787D0F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FB1BB4-616D-E049-8A9A-8B81FEDCFF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071E97-AB39-0B4E-BD0B-EB3DA5A0D6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blurRad="50800" dist="12700" dir="8100000"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a:outerShdw blurRad="50800" dist="12700" dir="81000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latin typeface="+mn-lt"/>
                <a:ea typeface="+mn-ea"/>
                <a:cs typeface="+mn-cs"/>
              </a:defRPr>
            </a:lvl1pPr>
          </a:lstStyle>
          <a:p>
            <a:pPr>
              <a:defRPr/>
            </a:pPr>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cs typeface="+mn-cs"/>
              </a:defRPr>
            </a:lvl1pPr>
          </a:lstStyle>
          <a:p>
            <a:pPr>
              <a:defRPr/>
            </a:pPr>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pPr>
              <a:defRPr/>
            </a:pPr>
            <a:fld id="{176329ED-E63A-0B4B-A478-AD43803406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ea typeface="MS Pゴシック" pitchFamily="-92" charset="-128"/>
          <a:cs typeface="MS Pゴシック" pitchFamily="-92" charset="-128"/>
        </a:defRPr>
      </a:lvl2pPr>
      <a:lvl3pPr algn="ctr" rtl="0" eaLnBrk="0" fontAlgn="base" hangingPunct="0">
        <a:spcBef>
          <a:spcPct val="0"/>
        </a:spcBef>
        <a:spcAft>
          <a:spcPct val="0"/>
        </a:spcAft>
        <a:defRPr sz="4400">
          <a:solidFill>
            <a:schemeClr val="tx2"/>
          </a:solidFill>
          <a:latin typeface="Times New Roman" charset="0"/>
          <a:ea typeface="MS Pゴシック" pitchFamily="-92" charset="-128"/>
          <a:cs typeface="MS Pゴシック" pitchFamily="-92" charset="-128"/>
        </a:defRPr>
      </a:lvl3pPr>
      <a:lvl4pPr algn="ctr" rtl="0" eaLnBrk="0" fontAlgn="base" hangingPunct="0">
        <a:spcBef>
          <a:spcPct val="0"/>
        </a:spcBef>
        <a:spcAft>
          <a:spcPct val="0"/>
        </a:spcAft>
        <a:defRPr sz="4400">
          <a:solidFill>
            <a:schemeClr val="tx2"/>
          </a:solidFill>
          <a:latin typeface="Times New Roman" charset="0"/>
          <a:ea typeface="MS Pゴシック" pitchFamily="-92" charset="-128"/>
          <a:cs typeface="MS Pゴシック" pitchFamily="-92" charset="-128"/>
        </a:defRPr>
      </a:lvl4pPr>
      <a:lvl5pPr algn="ctr" rtl="0" eaLnBrk="0" fontAlgn="base" hangingPunct="0">
        <a:spcBef>
          <a:spcPct val="0"/>
        </a:spcBef>
        <a:spcAft>
          <a:spcPct val="0"/>
        </a:spcAft>
        <a:defRPr sz="4400">
          <a:solidFill>
            <a:schemeClr val="tx2"/>
          </a:solidFill>
          <a:latin typeface="Times New Roman" charset="0"/>
          <a:ea typeface="MS Pゴシック" pitchFamily="-92" charset="-128"/>
          <a:cs typeface="MS Pゴシック" pitchFamily="-92" charset="-128"/>
        </a:defRPr>
      </a:lvl5pPr>
      <a:lvl6pPr marL="457200" algn="ctr" rtl="0" fontAlgn="base">
        <a:spcBef>
          <a:spcPct val="0"/>
        </a:spcBef>
        <a:spcAft>
          <a:spcPct val="0"/>
        </a:spcAft>
        <a:defRPr sz="4400">
          <a:solidFill>
            <a:schemeClr val="tx2"/>
          </a:solidFill>
          <a:latin typeface="Times New Roman" charset="0"/>
          <a:ea typeface="MS Pゴシック" pitchFamily="-92" charset="-128"/>
          <a:cs typeface="MS Pゴシック" pitchFamily="-92" charset="-128"/>
        </a:defRPr>
      </a:lvl6pPr>
      <a:lvl7pPr marL="914400" algn="ctr" rtl="0" fontAlgn="base">
        <a:spcBef>
          <a:spcPct val="0"/>
        </a:spcBef>
        <a:spcAft>
          <a:spcPct val="0"/>
        </a:spcAft>
        <a:defRPr sz="4400">
          <a:solidFill>
            <a:schemeClr val="tx2"/>
          </a:solidFill>
          <a:latin typeface="Times New Roman" charset="0"/>
          <a:ea typeface="MS Pゴシック" pitchFamily="-92" charset="-128"/>
          <a:cs typeface="MS Pゴシック" pitchFamily="-92" charset="-128"/>
        </a:defRPr>
      </a:lvl7pPr>
      <a:lvl8pPr marL="1371600" algn="ctr" rtl="0" fontAlgn="base">
        <a:spcBef>
          <a:spcPct val="0"/>
        </a:spcBef>
        <a:spcAft>
          <a:spcPct val="0"/>
        </a:spcAft>
        <a:defRPr sz="4400">
          <a:solidFill>
            <a:schemeClr val="tx2"/>
          </a:solidFill>
          <a:latin typeface="Times New Roman" charset="0"/>
          <a:ea typeface="MS Pゴシック" pitchFamily="-92" charset="-128"/>
          <a:cs typeface="MS Pゴシック" pitchFamily="-92" charset="-128"/>
        </a:defRPr>
      </a:lvl8pPr>
      <a:lvl9pPr marL="1828800" algn="ctr" rtl="0" fontAlgn="base">
        <a:spcBef>
          <a:spcPct val="0"/>
        </a:spcBef>
        <a:spcAft>
          <a:spcPct val="0"/>
        </a:spcAft>
        <a:defRPr sz="4400">
          <a:solidFill>
            <a:schemeClr val="tx2"/>
          </a:solidFill>
          <a:latin typeface="Times New Roman" charset="0"/>
          <a:ea typeface="MS Pゴシック" pitchFamily="-92" charset="-128"/>
          <a:cs typeface="MS Pゴシック" pitchFamily="-92" charset="-128"/>
        </a:defRPr>
      </a:lvl9pPr>
    </p:titleStyle>
    <p:bodyStyle>
      <a:lvl1pPr marL="342900" indent="-342900" algn="l" rtl="0" eaLnBrk="0" fontAlgn="base" hangingPunct="0">
        <a:spcBef>
          <a:spcPct val="20000"/>
        </a:spcBef>
        <a:spcAft>
          <a:spcPct val="0"/>
        </a:spcAft>
        <a:buFont typeface="Wingdings"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charset="2"/>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charset="2"/>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charset="2"/>
        <a:buChar char="§"/>
        <a:defRPr sz="2000">
          <a:solidFill>
            <a:schemeClr val="tx1"/>
          </a:solidFill>
          <a:latin typeface="+mn-lt"/>
          <a:ea typeface="+mn-ea"/>
          <a:cs typeface="+mn-cs"/>
        </a:defRPr>
      </a:lvl5pPr>
      <a:lvl6pPr marL="2514600" indent="-228600" algn="l" rtl="0" fontAlgn="base">
        <a:spcBef>
          <a:spcPct val="20000"/>
        </a:spcBef>
        <a:spcAft>
          <a:spcPct val="0"/>
        </a:spcAft>
        <a:buFont typeface="Wingdings" charset="2"/>
        <a:buChar char="§"/>
        <a:defRPr sz="2000">
          <a:solidFill>
            <a:schemeClr val="tx1"/>
          </a:solidFill>
          <a:latin typeface="+mn-lt"/>
          <a:ea typeface="+mn-ea"/>
          <a:cs typeface="+mn-cs"/>
        </a:defRPr>
      </a:lvl6pPr>
      <a:lvl7pPr marL="2971800" indent="-228600" algn="l" rtl="0" fontAlgn="base">
        <a:spcBef>
          <a:spcPct val="20000"/>
        </a:spcBef>
        <a:spcAft>
          <a:spcPct val="0"/>
        </a:spcAft>
        <a:buFont typeface="Wingdings" charset="2"/>
        <a:buChar char="§"/>
        <a:defRPr sz="2000">
          <a:solidFill>
            <a:schemeClr val="tx1"/>
          </a:solidFill>
          <a:latin typeface="+mn-lt"/>
          <a:ea typeface="+mn-ea"/>
          <a:cs typeface="+mn-cs"/>
        </a:defRPr>
      </a:lvl7pPr>
      <a:lvl8pPr marL="3429000" indent="-228600" algn="l" rtl="0" fontAlgn="base">
        <a:spcBef>
          <a:spcPct val="20000"/>
        </a:spcBef>
        <a:spcAft>
          <a:spcPct val="0"/>
        </a:spcAft>
        <a:buFont typeface="Wingdings" charset="2"/>
        <a:buChar char="§"/>
        <a:defRPr sz="2000">
          <a:solidFill>
            <a:schemeClr val="tx1"/>
          </a:solidFill>
          <a:latin typeface="+mn-lt"/>
          <a:ea typeface="+mn-ea"/>
          <a:cs typeface="+mn-cs"/>
        </a:defRPr>
      </a:lvl8pPr>
      <a:lvl9pPr marL="3886200" indent="-228600" algn="l" rtl="0" fontAlgn="base">
        <a:spcBef>
          <a:spcPct val="20000"/>
        </a:spcBef>
        <a:spcAft>
          <a:spcPct val="0"/>
        </a:spcAft>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1143000"/>
          </a:xfrm>
        </p:spPr>
        <p:txBody>
          <a:bodyPr/>
          <a:lstStyle/>
          <a:p>
            <a:pPr algn="ctr" eaLnBrk="1" hangingPunct="1"/>
            <a:r>
              <a:rPr lang="en-US" b="1" i="1" dirty="0" smtClean="0">
                <a:solidFill>
                  <a:schemeClr val="tx1"/>
                </a:solidFill>
              </a:rPr>
              <a:t>Twitter at </a:t>
            </a:r>
            <a:r>
              <a:rPr lang="en-US" b="1" i="1" smtClean="0">
                <a:solidFill>
                  <a:schemeClr val="tx1"/>
                </a:solidFill>
              </a:rPr>
              <a:t>the </a:t>
            </a:r>
            <a:r>
              <a:rPr lang="en-US" b="1" i="1" smtClean="0">
                <a:solidFill>
                  <a:schemeClr val="tx1"/>
                </a:solidFill>
              </a:rPr>
              <a:t>Gates?</a:t>
            </a:r>
            <a:r>
              <a:rPr lang="en-US" i="1" smtClean="0">
                <a:solidFill>
                  <a:schemeClr val="tx1"/>
                </a:solidFill>
              </a:rPr>
              <a:t/>
            </a:r>
            <a:br>
              <a:rPr lang="en-US" i="1" smtClean="0">
                <a:solidFill>
                  <a:schemeClr val="tx1"/>
                </a:solidFill>
              </a:rPr>
            </a:br>
            <a:r>
              <a:rPr lang="en-US" sz="3600" i="1" dirty="0" smtClean="0">
                <a:solidFill>
                  <a:schemeClr val="tx1"/>
                </a:solidFill>
              </a:rPr>
              <a:t>Social Media, Leaderless Organization, &amp; Revolutionary Theory</a:t>
            </a:r>
            <a:endParaRPr lang="en-US" dirty="0">
              <a:solidFill>
                <a:schemeClr val="tx1"/>
              </a:solidFill>
            </a:endParaRPr>
          </a:p>
        </p:txBody>
      </p:sp>
      <p:sp>
        <p:nvSpPr>
          <p:cNvPr id="2051" name="Rectangle 3"/>
          <p:cNvSpPr>
            <a:spLocks noGrp="1" noChangeArrowheads="1"/>
          </p:cNvSpPr>
          <p:nvPr>
            <p:ph type="subTitle" idx="1"/>
          </p:nvPr>
        </p:nvSpPr>
        <p:spPr>
          <a:xfrm>
            <a:off x="1143000" y="3124200"/>
            <a:ext cx="7391400" cy="1752600"/>
          </a:xfrm>
        </p:spPr>
        <p:txBody>
          <a:bodyPr/>
          <a:lstStyle/>
          <a:p>
            <a:pPr eaLnBrk="1" hangingPunct="1"/>
            <a:r>
              <a:rPr lang="en-US" sz="3600" b="1" dirty="0" smtClean="0"/>
              <a:t>Sabrina Hoque</a:t>
            </a:r>
          </a:p>
          <a:p>
            <a:pPr eaLnBrk="1" hangingPunct="1"/>
            <a:r>
              <a:rPr lang="en-US" sz="2800" dirty="0" smtClean="0"/>
              <a:t>PhD Candidate, Dalhousie University</a:t>
            </a:r>
            <a:endParaRPr lang="en-US" sz="2800" b="1" dirty="0" smtClean="0"/>
          </a:p>
          <a:p>
            <a:pPr eaLnBrk="1" hangingPunct="1"/>
            <a:r>
              <a:rPr lang="en-US" sz="3600" b="1" dirty="0" smtClean="0"/>
              <a:t>Sean Clark</a:t>
            </a:r>
            <a:endParaRPr lang="en-US" sz="3600" dirty="0" smtClean="0"/>
          </a:p>
          <a:p>
            <a:pPr eaLnBrk="1" hangingPunct="1"/>
            <a:r>
              <a:rPr lang="en-US" sz="2800" dirty="0" smtClean="0"/>
              <a:t>Visiting Assistant Professor, Memorial University</a:t>
            </a:r>
          </a:p>
          <a:p>
            <a:pPr eaLnBrk="1" hangingPunct="1"/>
            <a:r>
              <a:rPr lang="en-US" sz="2800" dirty="0" smtClean="0"/>
              <a:t>ISA Conference, March 2012</a:t>
            </a:r>
            <a:endParaRPr 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pPr eaLnBrk="1" hangingPunct="1">
              <a:defRPr/>
            </a:pPr>
            <a:endParaRPr lang="en-US"/>
          </a:p>
        </p:txBody>
      </p:sp>
      <p:sp>
        <p:nvSpPr>
          <p:cNvPr id="234499" name="Rectangle 3"/>
          <p:cNvSpPr>
            <a:spLocks noGrp="1" noChangeArrowheads="1"/>
          </p:cNvSpPr>
          <p:nvPr>
            <p:ph type="body" idx="1"/>
          </p:nvPr>
        </p:nvSpPr>
        <p:spPr/>
        <p:txBody>
          <a:bodyPr/>
          <a:lstStyle/>
          <a:p>
            <a:pPr eaLnBrk="1" hangingPunct="1">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eaLnBrk="1" hangingPunct="1">
              <a:defRPr/>
            </a:pPr>
            <a:r>
              <a:rPr lang="en-US" i="1" dirty="0" smtClean="0"/>
              <a:t>Introduction</a:t>
            </a:r>
          </a:p>
        </p:txBody>
      </p:sp>
      <p:sp>
        <p:nvSpPr>
          <p:cNvPr id="3" name="Content Placeholder 2"/>
          <p:cNvSpPr>
            <a:spLocks noGrp="1"/>
          </p:cNvSpPr>
          <p:nvPr>
            <p:ph idx="1"/>
          </p:nvPr>
        </p:nvSpPr>
        <p:spPr>
          <a:xfrm>
            <a:off x="228600" y="990600"/>
            <a:ext cx="8686800" cy="5867400"/>
          </a:xfrm>
        </p:spPr>
        <p:txBody>
          <a:bodyPr/>
          <a:lstStyle/>
          <a:p>
            <a:pPr eaLnBrk="1" hangingPunct="1">
              <a:defRPr/>
            </a:pPr>
            <a:r>
              <a:rPr lang="en-US" dirty="0" smtClean="0"/>
              <a:t>2011 ‘Arab Spring’.</a:t>
            </a:r>
          </a:p>
          <a:p>
            <a:pPr lvl="1" eaLnBrk="1" hangingPunct="1">
              <a:defRPr/>
            </a:pPr>
            <a:r>
              <a:rPr lang="en-US" dirty="0" smtClean="0"/>
              <a:t>Protests appeared to have happened spontaneously, without direction.</a:t>
            </a:r>
          </a:p>
          <a:p>
            <a:pPr lvl="1" eaLnBrk="1" hangingPunct="1">
              <a:defRPr/>
            </a:pPr>
            <a:r>
              <a:rPr lang="en-US" dirty="0" smtClean="0"/>
              <a:t>Common argument: collapse of Tunisian, Egyptian, &amp; Libya </a:t>
            </a:r>
            <a:r>
              <a:rPr lang="en-US" dirty="0" err="1" smtClean="0"/>
              <a:t>govts</a:t>
            </a:r>
            <a:r>
              <a:rPr lang="en-US" dirty="0" smtClean="0"/>
              <a:t> made possible by social media (‘Twitter Revolution’).</a:t>
            </a:r>
          </a:p>
          <a:p>
            <a:pPr lvl="2" eaLnBrk="1" hangingPunct="1">
              <a:defRPr/>
            </a:pPr>
            <a:r>
              <a:rPr lang="en-US" dirty="0" smtClean="0"/>
              <a:t>New age of ‘leaderless revolutions’ is now possible.</a:t>
            </a:r>
          </a:p>
          <a:p>
            <a:pPr lvl="3" eaLnBrk="1" hangingPunct="1">
              <a:defRPr/>
            </a:pPr>
            <a:r>
              <a:rPr lang="en-US" dirty="0" smtClean="0"/>
              <a:t>Our paper is to test whether or not this is the case.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eaLnBrk="1" hangingPunct="1">
              <a:defRPr/>
            </a:pPr>
            <a:r>
              <a:rPr lang="en-US" i="1" dirty="0" smtClean="0"/>
              <a:t>Looking for Leadership</a:t>
            </a:r>
          </a:p>
        </p:txBody>
      </p:sp>
      <p:sp>
        <p:nvSpPr>
          <p:cNvPr id="3" name="Content Placeholder 2"/>
          <p:cNvSpPr>
            <a:spLocks noGrp="1"/>
          </p:cNvSpPr>
          <p:nvPr>
            <p:ph idx="1"/>
          </p:nvPr>
        </p:nvSpPr>
        <p:spPr>
          <a:xfrm>
            <a:off x="228600" y="990600"/>
            <a:ext cx="8686800" cy="5867400"/>
          </a:xfrm>
        </p:spPr>
        <p:txBody>
          <a:bodyPr/>
          <a:lstStyle/>
          <a:p>
            <a:pPr eaLnBrk="1" hangingPunct="1">
              <a:defRPr/>
            </a:pPr>
            <a:r>
              <a:rPr lang="en-US" dirty="0" smtClean="0"/>
              <a:t>Expectation of the ‘leaderless revolution’ hypothesis is that monopoly (or duopoly) of decision-making is no longer necessary.</a:t>
            </a:r>
          </a:p>
          <a:p>
            <a:pPr lvl="1" eaLnBrk="1" hangingPunct="1">
              <a:defRPr/>
            </a:pPr>
            <a:r>
              <a:rPr lang="en-US" dirty="0" smtClean="0"/>
              <a:t>Can achieve these functions, thru social media, w/o a clearly defined leadership?</a:t>
            </a:r>
          </a:p>
          <a:p>
            <a:pPr lvl="2" eaLnBrk="1" hangingPunct="1">
              <a:defRPr/>
            </a:pPr>
            <a:r>
              <a:rPr lang="en-US" dirty="0" err="1" smtClean="0"/>
              <a:t>Argmt</a:t>
            </a:r>
            <a:r>
              <a:rPr lang="en-US" dirty="0" smtClean="0"/>
              <a:t>: as reach and interactivity have expanded, so too should responsiveness of movement to its grassroots supporters, and as such, there will be no longer a need for leadership in the traditional form.</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eaLnBrk="1" hangingPunct="1">
              <a:defRPr/>
            </a:pPr>
            <a:r>
              <a:rPr lang="en-US" i="1" dirty="0" smtClean="0"/>
              <a:t>Analytical Framework</a:t>
            </a:r>
          </a:p>
        </p:txBody>
      </p:sp>
      <p:sp>
        <p:nvSpPr>
          <p:cNvPr id="3" name="Content Placeholder 2"/>
          <p:cNvSpPr>
            <a:spLocks noGrp="1"/>
          </p:cNvSpPr>
          <p:nvPr>
            <p:ph idx="1"/>
          </p:nvPr>
        </p:nvSpPr>
        <p:spPr>
          <a:xfrm>
            <a:off x="228600" y="914400"/>
            <a:ext cx="8686800" cy="5943600"/>
          </a:xfrm>
        </p:spPr>
        <p:txBody>
          <a:bodyPr>
            <a:normAutofit fontScale="77500" lnSpcReduction="20000"/>
          </a:bodyPr>
          <a:lstStyle/>
          <a:p>
            <a:pPr eaLnBrk="1" hangingPunct="1">
              <a:defRPr/>
            </a:pPr>
            <a:r>
              <a:rPr lang="en-US" dirty="0" smtClean="0"/>
              <a:t>Evaluation of potential requires definition of the concepts.</a:t>
            </a:r>
          </a:p>
          <a:p>
            <a:pPr lvl="1" eaLnBrk="1" hangingPunct="1">
              <a:defRPr/>
            </a:pPr>
            <a:r>
              <a:rPr lang="en-US" dirty="0" smtClean="0"/>
              <a:t>A. Social media.</a:t>
            </a:r>
          </a:p>
          <a:p>
            <a:pPr lvl="2" eaLnBrk="1" hangingPunct="1">
              <a:defRPr/>
            </a:pPr>
            <a:r>
              <a:rPr lang="en-US" dirty="0" smtClean="0"/>
              <a:t>Is latest in a </a:t>
            </a:r>
            <a:r>
              <a:rPr lang="en-US" u="sng" dirty="0" smtClean="0"/>
              <a:t>series</a:t>
            </a:r>
            <a:r>
              <a:rPr lang="en-US" dirty="0" smtClean="0"/>
              <a:t> of developments in communications technology.</a:t>
            </a:r>
          </a:p>
          <a:p>
            <a:pPr lvl="3" eaLnBrk="1" hangingPunct="1">
              <a:defRPr/>
            </a:pPr>
            <a:r>
              <a:rPr lang="en-US" dirty="0" smtClean="0"/>
              <a:t>Developments have impacted </a:t>
            </a:r>
            <a:r>
              <a:rPr lang="en-US" b="1" dirty="0" smtClean="0"/>
              <a:t>reach</a:t>
            </a:r>
            <a:r>
              <a:rPr lang="en-US" dirty="0" smtClean="0"/>
              <a:t>, </a:t>
            </a:r>
            <a:r>
              <a:rPr lang="en-US" b="1" dirty="0" smtClean="0"/>
              <a:t>speed of diffusion</a:t>
            </a:r>
            <a:r>
              <a:rPr lang="en-US" dirty="0" smtClean="0"/>
              <a:t>, </a:t>
            </a:r>
            <a:r>
              <a:rPr lang="en-US" b="1" dirty="0" smtClean="0"/>
              <a:t>capacity of info</a:t>
            </a:r>
            <a:r>
              <a:rPr lang="en-US" dirty="0" smtClean="0"/>
              <a:t>, </a:t>
            </a:r>
            <a:r>
              <a:rPr lang="en-US" b="1" dirty="0" smtClean="0"/>
              <a:t>accessibility </a:t>
            </a:r>
            <a:r>
              <a:rPr lang="en-US" dirty="0" smtClean="0"/>
              <a:t>(of consumption), </a:t>
            </a:r>
            <a:r>
              <a:rPr lang="en-US" b="1" dirty="0" smtClean="0"/>
              <a:t>creative usability</a:t>
            </a:r>
            <a:r>
              <a:rPr lang="en-US" dirty="0" smtClean="0"/>
              <a:t>, &amp; </a:t>
            </a:r>
            <a:r>
              <a:rPr lang="en-US" b="1" dirty="0" smtClean="0"/>
              <a:t>interactivity</a:t>
            </a:r>
            <a:r>
              <a:rPr lang="en-US" dirty="0" smtClean="0"/>
              <a:t>.</a:t>
            </a:r>
          </a:p>
          <a:p>
            <a:pPr lvl="2" eaLnBrk="1" hangingPunct="1">
              <a:defRPr/>
            </a:pPr>
            <a:r>
              <a:rPr lang="en-US" dirty="0" smtClean="0"/>
              <a:t>1. Age of the fundamentals: speech (~200-250k YA, </a:t>
            </a:r>
            <a:r>
              <a:rPr lang="en-US" i="1" dirty="0" smtClean="0"/>
              <a:t>Homo erectus</a:t>
            </a:r>
            <a:r>
              <a:rPr lang="en-US" dirty="0" smtClean="0"/>
              <a:t>), art (~50k BC), &amp; writing.</a:t>
            </a:r>
          </a:p>
          <a:p>
            <a:pPr lvl="3" eaLnBrk="1" hangingPunct="1">
              <a:defRPr/>
            </a:pPr>
            <a:r>
              <a:rPr lang="en-US" dirty="0" smtClean="0"/>
              <a:t>Clay pictographs of </a:t>
            </a:r>
            <a:r>
              <a:rPr lang="en-US" dirty="0" err="1" smtClean="0"/>
              <a:t>Uruk</a:t>
            </a:r>
            <a:r>
              <a:rPr lang="en-US" dirty="0" smtClean="0"/>
              <a:t> (~3300 BC), beginnings of writing.</a:t>
            </a:r>
          </a:p>
          <a:p>
            <a:pPr lvl="3" eaLnBrk="1" hangingPunct="1">
              <a:defRPr/>
            </a:pPr>
            <a:r>
              <a:rPr lang="en-US" dirty="0" smtClean="0"/>
              <a:t>Enabled an ability to transmit of incredible complexity.</a:t>
            </a:r>
          </a:p>
          <a:p>
            <a:pPr lvl="2" eaLnBrk="1" hangingPunct="1">
              <a:defRPr/>
            </a:pPr>
            <a:r>
              <a:rPr lang="en-US" dirty="0" smtClean="0"/>
              <a:t>2. Age of Mass Broadcast: 900 AD Chinese &amp; mid-14thC European printing presses massive increase reach (1483 press = 1,025 scribes).</a:t>
            </a:r>
          </a:p>
          <a:p>
            <a:pPr lvl="3" eaLnBrk="1" hangingPunct="1">
              <a:defRPr/>
            </a:pPr>
            <a:r>
              <a:rPr lang="en-US" dirty="0" smtClean="0"/>
              <a:t>More books = greater diffusion of knowledge.</a:t>
            </a:r>
          </a:p>
          <a:p>
            <a:pPr lvl="4" eaLnBrk="1" hangingPunct="1">
              <a:defRPr/>
            </a:pPr>
            <a:r>
              <a:rPr lang="en-US" dirty="0" smtClean="0"/>
              <a:t>Combined </a:t>
            </a:r>
            <a:r>
              <a:rPr lang="en-US" dirty="0" err="1" smtClean="0"/>
              <a:t>w</a:t>
            </a:r>
            <a:r>
              <a:rPr lang="en-US" dirty="0" smtClean="0"/>
              <a:t> literacy from mid-18thC, a single message can now reach nationwide.</a:t>
            </a:r>
          </a:p>
          <a:p>
            <a:pPr lvl="3" eaLnBrk="1" hangingPunct="1">
              <a:defRPr/>
            </a:pPr>
            <a:r>
              <a:rPr lang="en-US" dirty="0" smtClean="0"/>
              <a:t>With film (1890s), radio (1920s), &amp; TV (1930s), communication now becomes instantaneous nearly instantaneous &amp; highly accessible (enjoy passively).</a:t>
            </a:r>
          </a:p>
          <a:p>
            <a:pPr lvl="2" eaLnBrk="1" hangingPunct="1">
              <a:defRPr/>
            </a:pPr>
            <a:r>
              <a:rPr lang="en-US" dirty="0" smtClean="0"/>
              <a:t>3. Age of Mass Connectivity: Morse’s 1837 telegraph &amp; Bell </a:t>
            </a:r>
            <a:r>
              <a:rPr lang="en-US" i="1" dirty="0" smtClean="0"/>
              <a:t>et </a:t>
            </a:r>
            <a:r>
              <a:rPr lang="en-US" i="1" dirty="0" err="1" smtClean="0"/>
              <a:t>al</a:t>
            </a:r>
            <a:r>
              <a:rPr lang="en-US" dirty="0" err="1" smtClean="0"/>
              <a:t>’s</a:t>
            </a:r>
            <a:r>
              <a:rPr lang="en-US" dirty="0" smtClean="0"/>
              <a:t> 1870s telephone = now two-way communication (a </a:t>
            </a:r>
            <a:r>
              <a:rPr lang="en-US" u="sng" dirty="0" smtClean="0"/>
              <a:t>network</a:t>
            </a:r>
            <a:r>
              <a:rPr lang="en-US" dirty="0" smtClean="0"/>
              <a:t>).</a:t>
            </a:r>
          </a:p>
          <a:p>
            <a:pPr lvl="3" eaLnBrk="1" hangingPunct="1">
              <a:defRPr/>
            </a:pPr>
            <a:r>
              <a:rPr lang="en-US" dirty="0" smtClean="0"/>
              <a:t>Information could be consumed </a:t>
            </a:r>
            <a:r>
              <a:rPr lang="en-US" i="1" dirty="0" smtClean="0"/>
              <a:t>and</a:t>
            </a:r>
            <a:r>
              <a:rPr lang="en-US" dirty="0" smtClean="0"/>
              <a:t> produced on both ends. </a:t>
            </a:r>
          </a:p>
          <a:p>
            <a:pPr lvl="3" eaLnBrk="1" hangingPunct="1">
              <a:defRPr/>
            </a:pPr>
            <a:r>
              <a:rPr lang="en-US" dirty="0" smtClean="0"/>
              <a:t>Accelerated </a:t>
            </a:r>
            <a:r>
              <a:rPr lang="en-US" dirty="0" err="1" smtClean="0"/>
              <a:t>w</a:t>
            </a:r>
            <a:r>
              <a:rPr lang="en-US" dirty="0" smtClean="0"/>
              <a:t> mobile telephony of ’80s &amp; ‘90s.  When combined </a:t>
            </a:r>
            <a:r>
              <a:rPr lang="en-US" dirty="0" err="1" smtClean="0"/>
              <a:t>w</a:t>
            </a:r>
            <a:r>
              <a:rPr lang="en-US" dirty="0" smtClean="0"/>
              <a:t> email in ’00s, ‘Blackberry generation’ hardly ever </a:t>
            </a:r>
            <a:r>
              <a:rPr lang="en-US" i="1" dirty="0" smtClean="0"/>
              <a:t>off</a:t>
            </a:r>
            <a:r>
              <a:rPr lang="en-US" dirty="0" smtClean="0"/>
              <a:t> the network.</a:t>
            </a:r>
          </a:p>
          <a:p>
            <a:pPr lvl="2" eaLnBrk="1" hangingPunct="1">
              <a:defRPr/>
            </a:pPr>
            <a:r>
              <a:rPr lang="en-US" dirty="0" smtClean="0"/>
              <a:t>4. Age of Mass Interactivity: ‘web 2.0’ tools = more able to shape message.</a:t>
            </a:r>
          </a:p>
          <a:p>
            <a:pPr lvl="3" eaLnBrk="1" hangingPunct="1">
              <a:defRPr/>
            </a:pPr>
            <a:r>
              <a:rPr lang="en-US" dirty="0" smtClean="0"/>
              <a:t>YouTube, Twitter, </a:t>
            </a:r>
            <a:r>
              <a:rPr lang="en-US" dirty="0" err="1" smtClean="0"/>
              <a:t>Facebook</a:t>
            </a:r>
            <a:r>
              <a:rPr lang="en-US" dirty="0" smtClean="0"/>
              <a:t> = consumers become producers themselves.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143000"/>
          </a:xfrm>
        </p:spPr>
        <p:txBody>
          <a:bodyPr/>
          <a:lstStyle/>
          <a:p>
            <a:pPr eaLnBrk="1" hangingPunct="1">
              <a:defRPr/>
            </a:pPr>
            <a:r>
              <a:rPr lang="en-US" i="1" dirty="0" smtClean="0"/>
              <a:t>Testing the Impact of Social Media</a:t>
            </a:r>
          </a:p>
        </p:txBody>
      </p:sp>
      <p:sp>
        <p:nvSpPr>
          <p:cNvPr id="3" name="Content Placeholder 2"/>
          <p:cNvSpPr>
            <a:spLocks noGrp="1"/>
          </p:cNvSpPr>
          <p:nvPr>
            <p:ph idx="1"/>
          </p:nvPr>
        </p:nvSpPr>
        <p:spPr>
          <a:xfrm>
            <a:off x="228600" y="914400"/>
            <a:ext cx="8763000" cy="5943600"/>
          </a:xfrm>
        </p:spPr>
        <p:txBody>
          <a:bodyPr>
            <a:normAutofit fontScale="85000" lnSpcReduction="20000"/>
          </a:bodyPr>
          <a:lstStyle/>
          <a:p>
            <a:pPr eaLnBrk="1" hangingPunct="1">
              <a:defRPr/>
            </a:pPr>
            <a:r>
              <a:rPr lang="en-US" dirty="0" smtClean="0"/>
              <a:t>Social networks &amp; media have obviously had a notable impact.</a:t>
            </a:r>
          </a:p>
          <a:p>
            <a:pPr lvl="1" eaLnBrk="1" hangingPunct="1">
              <a:defRPr/>
            </a:pPr>
            <a:r>
              <a:rPr lang="en-US" dirty="0" smtClean="0"/>
              <a:t>Are the latest developments in a millennia-long process of increasing the reach, lowering the costs, and enhancing the information capacity of communications media. </a:t>
            </a:r>
          </a:p>
          <a:p>
            <a:pPr lvl="2" eaLnBrk="1" hangingPunct="1">
              <a:defRPr/>
            </a:pPr>
            <a:r>
              <a:rPr lang="en-US" dirty="0" smtClean="0"/>
              <a:t>Proliferation collaborative efforts like ‘</a:t>
            </a:r>
            <a:r>
              <a:rPr lang="en-US" dirty="0" err="1" smtClean="0"/>
              <a:t>iReporters</a:t>
            </a:r>
            <a:r>
              <a:rPr lang="en-US" dirty="0" smtClean="0"/>
              <a:t>’ and Wikipedia are evidence of this.</a:t>
            </a:r>
          </a:p>
          <a:p>
            <a:pPr eaLnBrk="1" hangingPunct="1">
              <a:defRPr/>
            </a:pPr>
            <a:r>
              <a:rPr lang="en-US" dirty="0" smtClean="0"/>
              <a:t>How well to the expectations of ‘leaderless revolutions’ match </a:t>
            </a:r>
            <a:r>
              <a:rPr lang="en-US" dirty="0" err="1" smtClean="0"/>
              <a:t>w</a:t>
            </a:r>
            <a:r>
              <a:rPr lang="en-US" dirty="0" smtClean="0"/>
              <a:t> practice?</a:t>
            </a:r>
          </a:p>
          <a:p>
            <a:pPr lvl="1" eaLnBrk="1" hangingPunct="1">
              <a:defRPr/>
            </a:pPr>
            <a:r>
              <a:rPr lang="en-US" dirty="0" smtClean="0"/>
              <a:t>For argument to hold, must see two things:</a:t>
            </a:r>
          </a:p>
          <a:p>
            <a:pPr lvl="2" eaLnBrk="1" hangingPunct="1">
              <a:defRPr/>
            </a:pPr>
            <a:r>
              <a:rPr lang="en-US" dirty="0" smtClean="0"/>
              <a:t>1. Is it clear that social media existed thru all stages of the political unrest (for proof that it proved an </a:t>
            </a:r>
            <a:r>
              <a:rPr lang="en-US" smtClean="0"/>
              <a:t>indispensible component)?   </a:t>
            </a:r>
            <a:endParaRPr lang="en-US" dirty="0" smtClean="0"/>
          </a:p>
          <a:p>
            <a:pPr lvl="3" eaLnBrk="1" hangingPunct="1">
              <a:defRPr/>
            </a:pPr>
            <a:r>
              <a:rPr lang="en-US" dirty="0" smtClean="0"/>
              <a:t>An event w/o Twittering would end debate.</a:t>
            </a:r>
          </a:p>
          <a:p>
            <a:pPr lvl="4" eaLnBrk="1" hangingPunct="1">
              <a:defRPr/>
            </a:pPr>
            <a:r>
              <a:rPr lang="en-US" dirty="0" smtClean="0"/>
              <a:t>Mere existence of social media, however, is not enough (may have had Twittering, but what if marginal to the organization of the movement).</a:t>
            </a:r>
          </a:p>
          <a:p>
            <a:pPr lvl="2" eaLnBrk="1" hangingPunct="1">
              <a:defRPr/>
            </a:pPr>
            <a:r>
              <a:rPr lang="en-US" dirty="0" smtClean="0"/>
              <a:t>2. Need to see how social media democratized leadership, i.e. took decision-making from hands of a few (traditionally the case) &amp; placed it in the hands of the masses.</a:t>
            </a:r>
          </a:p>
          <a:p>
            <a:pPr lvl="3" eaLnBrk="1" hangingPunct="1">
              <a:defRPr/>
            </a:pPr>
            <a:r>
              <a:rPr lang="en-US" dirty="0" smtClean="0"/>
              <a:t>Thus need a hence of what leadership does for organization if looking to see if hierarchy has been replaced by </a:t>
            </a:r>
            <a:r>
              <a:rPr lang="en-US" dirty="0" err="1" smtClean="0"/>
              <a:t>ahierarchy</a:t>
            </a:r>
            <a:r>
              <a:rPr lang="en-US"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eaLnBrk="1" hangingPunct="1">
              <a:defRPr/>
            </a:pPr>
            <a:r>
              <a:rPr lang="en-US" i="1" dirty="0" smtClean="0"/>
              <a:t>Analytical Framework, II</a:t>
            </a:r>
            <a:endParaRPr lang="en-US" dirty="0" smtClean="0"/>
          </a:p>
        </p:txBody>
      </p:sp>
      <p:sp>
        <p:nvSpPr>
          <p:cNvPr id="3" name="Content Placeholder 2"/>
          <p:cNvSpPr>
            <a:spLocks noGrp="1"/>
          </p:cNvSpPr>
          <p:nvPr>
            <p:ph idx="1"/>
          </p:nvPr>
        </p:nvSpPr>
        <p:spPr>
          <a:xfrm>
            <a:off x="228600" y="914400"/>
            <a:ext cx="8763000" cy="5943600"/>
          </a:xfrm>
        </p:spPr>
        <p:txBody>
          <a:bodyPr>
            <a:normAutofit fontScale="92500" lnSpcReduction="10000"/>
          </a:bodyPr>
          <a:lstStyle/>
          <a:p>
            <a:pPr marL="342900" lvl="1" indent="-342900" eaLnBrk="1" hangingPunct="1">
              <a:defRPr/>
            </a:pPr>
            <a:r>
              <a:rPr lang="en-US" dirty="0" smtClean="0"/>
              <a:t>Leadership.</a:t>
            </a:r>
          </a:p>
          <a:p>
            <a:pPr marL="742950" lvl="2" indent="-342900" eaLnBrk="1" hangingPunct="1">
              <a:defRPr/>
            </a:pPr>
            <a:r>
              <a:rPr lang="en-US" dirty="0" smtClean="0"/>
              <a:t>Current literature suggests leaders contribute to collective action thru 2 main roles.</a:t>
            </a:r>
          </a:p>
          <a:p>
            <a:pPr marL="1200150" lvl="3" indent="-342900" eaLnBrk="1" hangingPunct="1">
              <a:defRPr/>
            </a:pPr>
            <a:r>
              <a:rPr lang="en-US" dirty="0" smtClean="0"/>
              <a:t>1. Vision articulation.</a:t>
            </a:r>
          </a:p>
          <a:p>
            <a:pPr marL="1657350" lvl="4" indent="-342900" eaLnBrk="1" hangingPunct="1">
              <a:defRPr/>
            </a:pPr>
            <a:r>
              <a:rPr lang="en-US" dirty="0" smtClean="0"/>
              <a:t>Leaders are needed to inspire members to join the collective, to inspire them to adopt a sense of group rationality rather than individual, provide a vision of a new and just order around which their followers unite their energies and their purposes .</a:t>
            </a:r>
          </a:p>
          <a:p>
            <a:pPr marL="2114550" lvl="5" indent="-342900">
              <a:defRPr/>
            </a:pPr>
            <a:r>
              <a:rPr lang="en-US" dirty="0" smtClean="0"/>
              <a:t>Role is personified by the religious prophet.</a:t>
            </a:r>
          </a:p>
          <a:p>
            <a:pPr marL="1200150" lvl="3" indent="-342900" eaLnBrk="1" hangingPunct="1">
              <a:defRPr/>
            </a:pPr>
            <a:r>
              <a:rPr lang="en-US" dirty="0" smtClean="0"/>
              <a:t>2. Task &amp; resource management.</a:t>
            </a:r>
          </a:p>
          <a:p>
            <a:pPr marL="1657350" lvl="4" indent="-342900" eaLnBrk="1" hangingPunct="1">
              <a:defRPr/>
            </a:pPr>
            <a:r>
              <a:rPr lang="en-US" dirty="0" smtClean="0"/>
              <a:t>Vision alone does not achieve success.</a:t>
            </a:r>
          </a:p>
          <a:p>
            <a:pPr marL="2114550" lvl="5" indent="-342900">
              <a:defRPr/>
            </a:pPr>
            <a:r>
              <a:rPr lang="en-US" dirty="0" smtClean="0"/>
              <a:t>Must make hard choices regarding goals &amp; the means to achieve them.  Intense loyalty of group members, yet w/o regard for practical/logistical considerations = nothing more than a fanatical cult.</a:t>
            </a:r>
          </a:p>
          <a:p>
            <a:pPr marL="2114550" lvl="5" indent="-342900">
              <a:defRPr/>
            </a:pPr>
            <a:r>
              <a:rPr lang="en-US" dirty="0" smtClean="0"/>
              <a:t>Personified by the general.</a:t>
            </a:r>
          </a:p>
          <a:p>
            <a:pPr marL="1200150" lvl="3" indent="-342900" eaLnBrk="1" hangingPunct="1">
              <a:defRPr/>
            </a:pPr>
            <a:r>
              <a:rPr lang="en-US" dirty="0" smtClean="0"/>
              <a:t>Given skill requirements involved, more likely to see two leaders atop the hierarchy (</a:t>
            </a:r>
            <a:r>
              <a:rPr lang="en-US" dirty="0" err="1" smtClean="0"/>
              <a:t>eg</a:t>
            </a:r>
            <a:r>
              <a:rPr lang="en-US" dirty="0" smtClean="0"/>
              <a:t> Jefferson &amp; Washington, Lenin &amp; Trotsky) than one person in both roles (</a:t>
            </a:r>
            <a:r>
              <a:rPr lang="en-US" dirty="0" err="1" smtClean="0"/>
              <a:t>eg</a:t>
            </a:r>
            <a:r>
              <a:rPr lang="en-US" dirty="0" smtClean="0"/>
              <a:t> Mohammad).</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685800" y="0"/>
            <a:ext cx="7772400" cy="1143000"/>
          </a:xfrm>
        </p:spPr>
        <p:txBody>
          <a:bodyPr/>
          <a:lstStyle/>
          <a:p>
            <a:pPr eaLnBrk="1" hangingPunct="1">
              <a:defRPr/>
            </a:pPr>
            <a:endParaRPr lang="en-US" dirty="0"/>
          </a:p>
        </p:txBody>
      </p:sp>
      <p:sp>
        <p:nvSpPr>
          <p:cNvPr id="113667" name="Rectangle 3"/>
          <p:cNvSpPr>
            <a:spLocks noGrp="1" noChangeArrowheads="1"/>
          </p:cNvSpPr>
          <p:nvPr>
            <p:ph type="body" idx="1"/>
          </p:nvPr>
        </p:nvSpPr>
        <p:spPr>
          <a:xfrm>
            <a:off x="685800" y="533400"/>
            <a:ext cx="7772400" cy="5715000"/>
          </a:xfrm>
        </p:spPr>
        <p:txBody>
          <a:bodyPr>
            <a:normAutofit fontScale="92500" lnSpcReduction="20000"/>
          </a:bodyPr>
          <a:lstStyle/>
          <a:p>
            <a:pPr algn="ctr"/>
            <a:r>
              <a:rPr lang="en-US" dirty="0" smtClean="0"/>
              <a:t>“The absence of structure, leadership, and formal organization, once considered a weakness, has become a major asset.  Seemingly chaotic groups have challenged and defeated established institutions.  The rules of the game have changed.” </a:t>
            </a:r>
          </a:p>
          <a:p>
            <a:pPr lvl="1" algn="ctr">
              <a:buNone/>
            </a:pPr>
            <a:r>
              <a:rPr lang="en-US" b="1" dirty="0" err="1" smtClean="0"/>
              <a:t>Brafman</a:t>
            </a:r>
            <a:r>
              <a:rPr lang="en-US" b="1" dirty="0" smtClean="0"/>
              <a:t> &amp; </a:t>
            </a:r>
            <a:r>
              <a:rPr lang="en-US" b="1" dirty="0" err="1" smtClean="0"/>
              <a:t>Beckstrom</a:t>
            </a:r>
            <a:r>
              <a:rPr lang="en-US" dirty="0" smtClean="0"/>
              <a:t>, (2006).</a:t>
            </a:r>
          </a:p>
          <a:p>
            <a:pPr algn="ctr" eaLnBrk="1" hangingPunct="1">
              <a:buFont typeface="Wingdings" charset="2"/>
              <a:buNone/>
            </a:pPr>
            <a:endParaRPr lang="en-US" sz="2400" dirty="0" smtClean="0"/>
          </a:p>
          <a:p>
            <a:pPr algn="ctr"/>
            <a:r>
              <a:rPr lang="en-US" dirty="0" smtClean="0"/>
              <a:t>“In attempting to escape from the clutches of heroic leadership, we now seem enthralled by its apparent opposite—distributed leadership: in this post-heroic era we will all be leaders so that none are.” </a:t>
            </a:r>
          </a:p>
          <a:p>
            <a:pPr lvl="1" algn="ctr">
              <a:buNone/>
            </a:pPr>
            <a:r>
              <a:rPr lang="en-US" b="1" dirty="0" err="1" smtClean="0"/>
              <a:t>Grint</a:t>
            </a:r>
            <a:r>
              <a:rPr lang="en-US" dirty="0" smtClean="0"/>
              <a:t>, (2010).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pPr eaLnBrk="1" hangingPunct="1">
              <a:defRPr/>
            </a:pPr>
            <a:r>
              <a:rPr lang="en-US" i="1" dirty="0" smtClean="0"/>
              <a:t>Introduction</a:t>
            </a:r>
          </a:p>
        </p:txBody>
      </p:sp>
      <p:sp>
        <p:nvSpPr>
          <p:cNvPr id="3" name="Content Placeholder 2"/>
          <p:cNvSpPr>
            <a:spLocks noGrp="1"/>
          </p:cNvSpPr>
          <p:nvPr>
            <p:ph idx="1"/>
          </p:nvPr>
        </p:nvSpPr>
        <p:spPr>
          <a:xfrm>
            <a:off x="228600" y="685800"/>
            <a:ext cx="8686800" cy="6172200"/>
          </a:xfrm>
        </p:spPr>
        <p:txBody>
          <a:bodyPr>
            <a:normAutofit fontScale="62500" lnSpcReduction="20000"/>
          </a:bodyPr>
          <a:lstStyle/>
          <a:p>
            <a:pPr eaLnBrk="1" hangingPunct="1">
              <a:defRPr/>
            </a:pPr>
            <a:r>
              <a:rPr lang="en-US" dirty="0" smtClean="0"/>
              <a:t>The 2011 ‘Arab Spring’ made for powerful television.</a:t>
            </a:r>
          </a:p>
          <a:p>
            <a:pPr lvl="1" eaLnBrk="1" hangingPunct="1">
              <a:defRPr/>
            </a:pPr>
            <a:r>
              <a:rPr lang="en-US" dirty="0" smtClean="0"/>
              <a:t>1. Was a remarkable display of courageous civilians protesters standing up to repressive, well-armed, autocratic rulers.</a:t>
            </a:r>
          </a:p>
          <a:p>
            <a:pPr lvl="2" eaLnBrk="1" hangingPunct="1">
              <a:defRPr/>
            </a:pPr>
            <a:r>
              <a:rPr lang="en-US" dirty="0" smtClean="0"/>
              <a:t>Followed by, in the case of Tunisia &amp; Egypt, bringing down the </a:t>
            </a:r>
            <a:r>
              <a:rPr lang="en-US" dirty="0" err="1" smtClean="0"/>
              <a:t>govt</a:t>
            </a:r>
            <a:r>
              <a:rPr lang="en-US" dirty="0" smtClean="0"/>
              <a:t> of the day.</a:t>
            </a:r>
          </a:p>
          <a:p>
            <a:pPr lvl="1" eaLnBrk="1" hangingPunct="1">
              <a:defRPr/>
            </a:pPr>
            <a:r>
              <a:rPr lang="en-US" dirty="0" smtClean="0"/>
              <a:t>2. Just as noteworthy: protests appeared to have happened spontaneously, without direction.</a:t>
            </a:r>
          </a:p>
          <a:p>
            <a:pPr lvl="2" eaLnBrk="1" hangingPunct="1">
              <a:defRPr/>
            </a:pPr>
            <a:r>
              <a:rPr lang="en-US" dirty="0" smtClean="0"/>
              <a:t>Appears that there was no revolutionary leader in the mold of Lenin or Mao, no singular figure to shepherd the protests from uprising to victory.</a:t>
            </a:r>
          </a:p>
          <a:p>
            <a:pPr eaLnBrk="1" hangingPunct="1">
              <a:defRPr/>
            </a:pPr>
            <a:r>
              <a:rPr lang="en-US" dirty="0" smtClean="0"/>
              <a:t>Raises an interesting theoretical #: how vital are leaders to revolutions today?</a:t>
            </a:r>
          </a:p>
          <a:p>
            <a:pPr lvl="1" eaLnBrk="1" hangingPunct="1">
              <a:defRPr/>
            </a:pPr>
            <a:r>
              <a:rPr lang="en-US" dirty="0" smtClean="0"/>
              <a:t>Conventional literature (though </a:t>
            </a:r>
            <a:r>
              <a:rPr lang="en-US" dirty="0" err="1" smtClean="0"/>
              <a:t>poli</a:t>
            </a:r>
            <a:r>
              <a:rPr lang="en-US" dirty="0" smtClean="0"/>
              <a:t> sci rarely looks at leadership): leaders are vital.</a:t>
            </a:r>
          </a:p>
          <a:p>
            <a:pPr lvl="2" eaLnBrk="1" hangingPunct="1">
              <a:defRPr/>
            </a:pPr>
            <a:r>
              <a:rPr lang="en-US" dirty="0" smtClean="0"/>
              <a:t>Look to Lenin as template: you need elite ‘vanguards’ to bring down state &amp; maintain the spoils.</a:t>
            </a:r>
          </a:p>
          <a:p>
            <a:pPr lvl="2" eaLnBrk="1" hangingPunct="1">
              <a:defRPr/>
            </a:pPr>
            <a:r>
              <a:rPr lang="en-US" dirty="0" smtClean="0"/>
              <a:t>Tilly, </a:t>
            </a:r>
            <a:r>
              <a:rPr lang="en-US" dirty="0" err="1" smtClean="0"/>
              <a:t>Laqueur</a:t>
            </a:r>
            <a:r>
              <a:rPr lang="en-US" dirty="0" smtClean="0"/>
              <a:t>: take away Tito, Lenin, or Castro &amp; these revs </a:t>
            </a:r>
            <a:r>
              <a:rPr lang="en-US" u="sng" dirty="0" smtClean="0"/>
              <a:t>fail</a:t>
            </a:r>
            <a:r>
              <a:rPr lang="en-US" dirty="0" smtClean="0"/>
              <a:t>.</a:t>
            </a:r>
          </a:p>
          <a:p>
            <a:pPr eaLnBrk="1" hangingPunct="1">
              <a:defRPr/>
            </a:pPr>
            <a:r>
              <a:rPr lang="en-US" dirty="0" smtClean="0"/>
              <a:t>Yet new argument: social media has transformed collective action—no longer need centralized direction for group mobilization &amp; coordination.</a:t>
            </a:r>
          </a:p>
          <a:p>
            <a:pPr lvl="1" eaLnBrk="1" hangingPunct="1">
              <a:defRPr/>
            </a:pPr>
            <a:r>
              <a:rPr lang="en-US" dirty="0" smtClean="0"/>
              <a:t>Proponents: </a:t>
            </a:r>
            <a:r>
              <a:rPr lang="en-US" dirty="0" err="1" smtClean="0"/>
              <a:t>Facebook</a:t>
            </a:r>
            <a:r>
              <a:rPr lang="en-US" dirty="0" smtClean="0"/>
              <a:t>, Twitter &amp; other social media permit decisions to be made by popular consensus, rather than a reliance on traditional leadership structures.</a:t>
            </a:r>
          </a:p>
          <a:p>
            <a:pPr lvl="2" eaLnBrk="1" hangingPunct="1">
              <a:defRPr/>
            </a:pPr>
            <a:r>
              <a:rPr lang="en-US" dirty="0" smtClean="0"/>
              <a:t>Instead of hierarchy, have decentralization.</a:t>
            </a:r>
          </a:p>
          <a:p>
            <a:pPr lvl="3" eaLnBrk="1" hangingPunct="1">
              <a:defRPr/>
            </a:pPr>
            <a:r>
              <a:rPr lang="en-US" dirty="0" smtClean="0"/>
              <a:t>Scott &amp; Street: “organized spontaneity”; </a:t>
            </a:r>
            <a:r>
              <a:rPr lang="en-US" dirty="0" err="1" smtClean="0"/>
              <a:t>Shirky</a:t>
            </a:r>
            <a:r>
              <a:rPr lang="en-US" dirty="0" smtClean="0"/>
              <a:t>: “flash activism.”; Ross: ‘leaderless revolutions’.  OWS: “We are </a:t>
            </a:r>
            <a:r>
              <a:rPr lang="en-US" i="1" dirty="0" smtClean="0"/>
              <a:t>all</a:t>
            </a:r>
            <a:r>
              <a:rPr lang="en-US" dirty="0" smtClean="0"/>
              <a:t> leaders.”</a:t>
            </a:r>
          </a:p>
          <a:p>
            <a:pPr lvl="3" eaLnBrk="1" hangingPunct="1">
              <a:defRPr/>
            </a:pPr>
            <a:r>
              <a:rPr lang="en-US" dirty="0" err="1" smtClean="0">
                <a:sym typeface="Wingdings"/>
              </a:rPr>
              <a:t></a:t>
            </a:r>
            <a:r>
              <a:rPr lang="en-US" dirty="0" smtClean="0">
                <a:sym typeface="Wingdings"/>
              </a:rPr>
              <a:t> </a:t>
            </a:r>
            <a:r>
              <a:rPr lang="en-US" dirty="0" smtClean="0"/>
              <a:t>Our paper is to test whether or not this is actually the case.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eaLnBrk="1" hangingPunct="1">
              <a:defRPr/>
            </a:pPr>
            <a:r>
              <a:rPr lang="en-US" i="1" dirty="0" smtClean="0"/>
              <a:t>Case Studies: </a:t>
            </a:r>
            <a:r>
              <a:rPr lang="en-US" dirty="0" smtClean="0"/>
              <a:t>Selection Criteria</a:t>
            </a:r>
            <a:endParaRPr lang="en-US" i="1" dirty="0" smtClean="0"/>
          </a:p>
        </p:txBody>
      </p:sp>
      <p:sp>
        <p:nvSpPr>
          <p:cNvPr id="3" name="Content Placeholder 2"/>
          <p:cNvSpPr>
            <a:spLocks noGrp="1"/>
          </p:cNvSpPr>
          <p:nvPr>
            <p:ph idx="1"/>
          </p:nvPr>
        </p:nvSpPr>
        <p:spPr>
          <a:xfrm>
            <a:off x="228600" y="914400"/>
            <a:ext cx="8763000" cy="5943600"/>
          </a:xfrm>
        </p:spPr>
        <p:txBody>
          <a:bodyPr>
            <a:normAutofit fontScale="55000" lnSpcReduction="20000"/>
          </a:bodyPr>
          <a:lstStyle/>
          <a:p>
            <a:pPr eaLnBrk="1" hangingPunct="1">
              <a:defRPr/>
            </a:pPr>
            <a:r>
              <a:rPr lang="en-US" sz="4364" dirty="0" smtClean="0">
                <a:latin typeface="Times New Roman"/>
                <a:cs typeface="Times New Roman"/>
              </a:rPr>
              <a:t>So why do we focus particularly on Tunisia and Egypt? What commonalities do they share with respect to the role of leadership and how the revolutions played out? </a:t>
            </a:r>
          </a:p>
          <a:p>
            <a:pPr lvl="1" eaLnBrk="1" hangingPunct="1">
              <a:defRPr/>
            </a:pPr>
            <a:r>
              <a:rPr lang="en-US" sz="4000" dirty="0" smtClean="0">
                <a:latin typeface="Times New Roman"/>
                <a:cs typeface="Times New Roman"/>
              </a:rPr>
              <a:t>In this presentation, we highlight 3 similarities</a:t>
            </a:r>
          </a:p>
          <a:p>
            <a:pPr eaLnBrk="1" hangingPunct="1">
              <a:defRPr/>
            </a:pPr>
            <a:r>
              <a:rPr lang="en-US" sz="4000" dirty="0" smtClean="0">
                <a:latin typeface="Times New Roman"/>
                <a:cs typeface="Times New Roman"/>
              </a:rPr>
              <a:t>1. Both had tech-savvy, frustrated youth who took to venting online – believing it to be a safe, neutral forum with no political messaging</a:t>
            </a:r>
          </a:p>
          <a:p>
            <a:pPr lvl="1" eaLnBrk="1" hangingPunct="1">
              <a:defRPr/>
            </a:pPr>
            <a:r>
              <a:rPr lang="en-US" sz="4000" dirty="0" smtClean="0">
                <a:latin typeface="Times New Roman"/>
                <a:cs typeface="Times New Roman"/>
              </a:rPr>
              <a:t>What emerged was a new vanguard in the form of Cyber-groups, campaigning for ‘freedom’</a:t>
            </a:r>
          </a:p>
          <a:p>
            <a:pPr eaLnBrk="1" hangingPunct="1">
              <a:defRPr/>
            </a:pPr>
            <a:r>
              <a:rPr lang="en-US" sz="4000" dirty="0" smtClean="0">
                <a:latin typeface="Times New Roman"/>
                <a:cs typeface="Times New Roman"/>
              </a:rPr>
              <a:t>2. </a:t>
            </a:r>
            <a:r>
              <a:rPr lang="en-US" sz="4364" dirty="0" smtClean="0">
                <a:latin typeface="Times New Roman"/>
                <a:cs typeface="Times New Roman"/>
              </a:rPr>
              <a:t>Government made several efforts to censor communication. This left civilians with few options for credible sources of information. </a:t>
            </a:r>
          </a:p>
          <a:p>
            <a:pPr lvl="1" eaLnBrk="1" hangingPunct="1">
              <a:defRPr/>
            </a:pPr>
            <a:r>
              <a:rPr lang="en-US" sz="4000" dirty="0" smtClean="0">
                <a:latin typeface="Times New Roman"/>
                <a:cs typeface="Times New Roman"/>
              </a:rPr>
              <a:t>This only resulted in the development of new technologies and means to speedily organize demonstrations and disseminate information widely.  </a:t>
            </a:r>
          </a:p>
          <a:p>
            <a:pPr eaLnBrk="1" hangingPunct="1">
              <a:defRPr/>
            </a:pPr>
            <a:r>
              <a:rPr lang="en-US" sz="4000" dirty="0" smtClean="0">
                <a:latin typeface="Times New Roman"/>
                <a:cs typeface="Times New Roman"/>
              </a:rPr>
              <a:t>3. </a:t>
            </a:r>
            <a:r>
              <a:rPr lang="en-US" sz="4364" dirty="0" smtClean="0">
                <a:latin typeface="Times New Roman"/>
                <a:cs typeface="Times New Roman"/>
              </a:rPr>
              <a:t>And finally, protesters in both cases did </a:t>
            </a:r>
            <a:r>
              <a:rPr lang="en-US" sz="4364" i="1" dirty="0" smtClean="0">
                <a:latin typeface="Times New Roman"/>
                <a:cs typeface="Times New Roman"/>
              </a:rPr>
              <a:t>not</a:t>
            </a:r>
            <a:r>
              <a:rPr lang="en-US" sz="4364" dirty="0" smtClean="0">
                <a:latin typeface="Times New Roman"/>
                <a:cs typeface="Times New Roman"/>
              </a:rPr>
              <a:t> turn to established organizations, such as political parties for organizational support. Campaign was rather apolitical and non-partisan</a:t>
            </a:r>
          </a:p>
          <a:p>
            <a:pPr lvl="1" eaLnBrk="1" hangingPunct="1">
              <a:defRPr/>
            </a:pPr>
            <a:r>
              <a:rPr lang="en-US" sz="4000" dirty="0" smtClean="0">
                <a:latin typeface="Times New Roman"/>
                <a:cs typeface="Times New Roman"/>
              </a:rPr>
              <a:t>While offering their support, established political parties were nonetheless kept at bay (</a:t>
            </a:r>
            <a:r>
              <a:rPr lang="en-US" sz="4000" dirty="0" err="1" smtClean="0">
                <a:latin typeface="Times New Roman"/>
                <a:cs typeface="Times New Roman"/>
              </a:rPr>
              <a:t>ie</a:t>
            </a:r>
            <a:r>
              <a:rPr lang="en-US" sz="4000" dirty="0" smtClean="0">
                <a:latin typeface="Times New Roman"/>
                <a:cs typeface="Times New Roman"/>
              </a:rPr>
              <a:t> the Tunisian ‘</a:t>
            </a:r>
            <a:r>
              <a:rPr lang="en-US" sz="4000" dirty="0" err="1" smtClean="0">
                <a:latin typeface="Times New Roman"/>
                <a:cs typeface="Times New Roman"/>
              </a:rPr>
              <a:t>Ennahda</a:t>
            </a:r>
            <a:r>
              <a:rPr lang="en-US" sz="4000" dirty="0" smtClean="0">
                <a:latin typeface="Times New Roman"/>
                <a:cs typeface="Times New Roman"/>
              </a:rPr>
              <a:t>’ &amp; Egypt’s Muslim Brotherhood)</a:t>
            </a:r>
          </a:p>
          <a:p>
            <a:pPr eaLnBrk="1" hangingPunct="1">
              <a:defRPr/>
            </a:pPr>
            <a:endParaRPr lang="en-US" dirty="0" smtClean="0">
              <a:latin typeface="Times New Roman"/>
              <a:cs typeface="Times New Roman"/>
            </a:endParaRPr>
          </a:p>
          <a:p>
            <a:pPr eaLnBrk="1" hangingPunct="1">
              <a:defRPr/>
            </a:pPr>
            <a:endParaRPr lang="en-US" dirty="0" smtClean="0">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2971800" y="0"/>
            <a:ext cx="2667000" cy="1143000"/>
          </a:xfrm>
        </p:spPr>
        <p:txBody>
          <a:bodyPr/>
          <a:lstStyle/>
          <a:p>
            <a:pPr eaLnBrk="1" hangingPunct="1">
              <a:defRPr/>
            </a:pPr>
            <a:r>
              <a:rPr lang="en-US" dirty="0" smtClean="0"/>
              <a:t>Tunisia</a:t>
            </a:r>
            <a:endParaRPr lang="en-US" dirty="0"/>
          </a:p>
        </p:txBody>
      </p:sp>
      <p:graphicFrame>
        <p:nvGraphicFramePr>
          <p:cNvPr id="4" name="Diagram 3"/>
          <p:cNvGraphicFramePr/>
          <p:nvPr/>
        </p:nvGraphicFramePr>
        <p:xfrm>
          <a:off x="5562600" y="0"/>
          <a:ext cx="3048000" cy="2209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cxnSp>
        <p:nvCxnSpPr>
          <p:cNvPr id="7" name="Elbow Connector 6"/>
          <p:cNvCxnSpPr/>
          <p:nvPr/>
        </p:nvCxnSpPr>
        <p:spPr bwMode="auto">
          <a:xfrm>
            <a:off x="7772400" y="1066800"/>
            <a:ext cx="838200" cy="228600"/>
          </a:xfrm>
          <a:prstGeom prst="bent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8229600" y="1371600"/>
            <a:ext cx="914400" cy="584776"/>
          </a:xfrm>
          <a:prstGeom prst="rect">
            <a:avLst/>
          </a:prstGeom>
          <a:noFill/>
        </p:spPr>
        <p:txBody>
          <a:bodyPr wrap="square" rtlCol="0">
            <a:spAutoFit/>
          </a:bodyPr>
          <a:lstStyle/>
          <a:p>
            <a:r>
              <a:rPr lang="en-US" sz="800" dirty="0" smtClean="0"/>
              <a:t>Traditional Revolutionary figure would emerge</a:t>
            </a:r>
            <a:endParaRPr lang="en-US" sz="800" dirty="0"/>
          </a:p>
        </p:txBody>
      </p:sp>
      <p:cxnSp>
        <p:nvCxnSpPr>
          <p:cNvPr id="12" name="Elbow Connector 11"/>
          <p:cNvCxnSpPr/>
          <p:nvPr/>
        </p:nvCxnSpPr>
        <p:spPr bwMode="auto">
          <a:xfrm rot="10800000" flipV="1">
            <a:off x="6477000" y="1981200"/>
            <a:ext cx="457200" cy="228600"/>
          </a:xfrm>
          <a:prstGeom prst="bent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6019800" y="2057400"/>
            <a:ext cx="533400" cy="215444"/>
          </a:xfrm>
          <a:prstGeom prst="rect">
            <a:avLst/>
          </a:prstGeom>
          <a:noFill/>
        </p:spPr>
        <p:txBody>
          <a:bodyPr wrap="square" rtlCol="0">
            <a:spAutoFit/>
          </a:bodyPr>
          <a:lstStyle/>
          <a:p>
            <a:r>
              <a:rPr lang="en-US" sz="800" dirty="0" smtClean="0"/>
              <a:t>Trigger</a:t>
            </a:r>
            <a:endParaRPr lang="en-US" sz="800" dirty="0"/>
          </a:p>
        </p:txBody>
      </p:sp>
      <p:cxnSp>
        <p:nvCxnSpPr>
          <p:cNvPr id="16" name="Straight Connector 15"/>
          <p:cNvCxnSpPr/>
          <p:nvPr/>
        </p:nvCxnSpPr>
        <p:spPr bwMode="auto">
          <a:xfrm>
            <a:off x="6172200" y="1066800"/>
            <a:ext cx="1790700" cy="1588"/>
          </a:xfrm>
          <a:prstGeom prst="line">
            <a:avLst/>
          </a:prstGeom>
          <a:solidFill>
            <a:schemeClr val="accent1"/>
          </a:solidFill>
          <a:ln w="12700" cap="sq" cmpd="sng" algn="ctr">
            <a:solidFill>
              <a:schemeClr val="tx1"/>
            </a:solidFill>
            <a:prstDash val="sysDash"/>
            <a:round/>
            <a:headEnd type="none" w="med" len="med"/>
            <a:tailEnd type="none" w="med" len="med"/>
          </a:ln>
          <a:effectLst/>
        </p:spPr>
      </p:cxnSp>
      <p:sp>
        <p:nvSpPr>
          <p:cNvPr id="15" name="TextBox 14"/>
          <p:cNvSpPr txBox="1"/>
          <p:nvPr/>
        </p:nvSpPr>
        <p:spPr>
          <a:xfrm>
            <a:off x="152400" y="2362200"/>
            <a:ext cx="8839200" cy="4419600"/>
          </a:xfrm>
          <a:prstGeom prst="rect">
            <a:avLst/>
          </a:prstGeom>
          <a:noFill/>
        </p:spPr>
        <p:txBody>
          <a:bodyPr wrap="square" rtlCol="0">
            <a:normAutofit fontScale="77500" lnSpcReduction="20000"/>
          </a:bodyPr>
          <a:lstStyle/>
          <a:p>
            <a:pPr>
              <a:buFont typeface="Wingdings" charset="2"/>
              <a:buChar char="§"/>
            </a:pPr>
            <a:r>
              <a:rPr lang="en-US" sz="2700" dirty="0" smtClean="0">
                <a:latin typeface="Times"/>
                <a:cs typeface="Times"/>
              </a:rPr>
              <a:t> The Tunisian ‘Jasmine Revolution’ was triggered by the actions of one man who had been publicly humiliated by a police officer.</a:t>
            </a:r>
          </a:p>
          <a:p>
            <a:pPr lvl="1">
              <a:buFont typeface="Wingdings" charset="2"/>
              <a:buChar char="§"/>
            </a:pPr>
            <a:r>
              <a:rPr lang="en-US" dirty="0" smtClean="0">
                <a:latin typeface="Times"/>
                <a:cs typeface="Times"/>
              </a:rPr>
              <a:t> Mohamed </a:t>
            </a:r>
            <a:r>
              <a:rPr lang="en-US" dirty="0" err="1" smtClean="0">
                <a:latin typeface="Times"/>
                <a:cs typeface="Times"/>
              </a:rPr>
              <a:t>Bouazizi</a:t>
            </a:r>
            <a:r>
              <a:rPr lang="en-US" dirty="0" smtClean="0">
                <a:latin typeface="Times"/>
                <a:cs typeface="Times"/>
              </a:rPr>
              <a:t> was acting out in desperation and frustration over the manner in which the economy was being run by the government.</a:t>
            </a:r>
          </a:p>
          <a:p>
            <a:pPr marL="3175" lvl="1">
              <a:buFont typeface="Wingdings" charset="2"/>
              <a:buChar char="§"/>
            </a:pPr>
            <a:r>
              <a:rPr lang="en-US" dirty="0" smtClean="0">
                <a:latin typeface="Times"/>
                <a:cs typeface="Times"/>
              </a:rPr>
              <a:t> </a:t>
            </a:r>
            <a:r>
              <a:rPr lang="en-US" sz="2700" dirty="0" smtClean="0">
                <a:latin typeface="Times"/>
                <a:cs typeface="Times"/>
              </a:rPr>
              <a:t>What started out as the dissatisfaction of </a:t>
            </a:r>
            <a:r>
              <a:rPr lang="en-US" sz="2700" dirty="0" err="1" smtClean="0">
                <a:latin typeface="Times"/>
                <a:cs typeface="Times"/>
              </a:rPr>
              <a:t>Bouazizi</a:t>
            </a:r>
            <a:r>
              <a:rPr lang="en-US" sz="2700" dirty="0" smtClean="0">
                <a:latin typeface="Times"/>
                <a:cs typeface="Times"/>
              </a:rPr>
              <a:t> and 30 of his peers, soon came to be representative of the larger Tunisian population’s concerns</a:t>
            </a:r>
          </a:p>
          <a:p>
            <a:pPr marL="460375" lvl="2">
              <a:buFont typeface="Wingdings" charset="2"/>
              <a:buChar char="§"/>
            </a:pPr>
            <a:r>
              <a:rPr lang="en-US" dirty="0" smtClean="0">
                <a:latin typeface="Times"/>
                <a:cs typeface="Times"/>
              </a:rPr>
              <a:t> Video footage of the protests circulated the internet with the help of </a:t>
            </a:r>
            <a:r>
              <a:rPr lang="en-US" dirty="0" err="1" smtClean="0">
                <a:latin typeface="Times"/>
                <a:cs typeface="Times"/>
              </a:rPr>
              <a:t>Youtube</a:t>
            </a:r>
            <a:r>
              <a:rPr lang="en-US" dirty="0" smtClean="0">
                <a:latin typeface="Times"/>
                <a:cs typeface="Times"/>
              </a:rPr>
              <a:t> and Twitter, and spread the message like wildfire. </a:t>
            </a:r>
          </a:p>
          <a:p>
            <a:pPr marL="460375" lvl="2">
              <a:buFont typeface="Wingdings" charset="2"/>
              <a:buChar char="§"/>
            </a:pPr>
            <a:r>
              <a:rPr lang="en-US" dirty="0" smtClean="0">
                <a:latin typeface="Times"/>
                <a:cs typeface="Times"/>
              </a:rPr>
              <a:t> There was a socio-economic focus on unemployment, high food prices, and a general sense of alienation, particularly among the youth. </a:t>
            </a:r>
          </a:p>
          <a:p>
            <a:pPr marL="3175" lvl="1">
              <a:buFont typeface="Wingdings" charset="2"/>
              <a:buChar char="§"/>
            </a:pPr>
            <a:r>
              <a:rPr lang="en-US" dirty="0" smtClean="0">
                <a:latin typeface="Times"/>
                <a:cs typeface="Times"/>
              </a:rPr>
              <a:t> This is different from traditional forms of revolutionary protests as there was absent a clear figurehead role model, spearheading the movement </a:t>
            </a:r>
          </a:p>
          <a:p>
            <a:pPr marL="460375" lvl="2">
              <a:buFont typeface="Wingdings" charset="2"/>
              <a:buChar char="§"/>
            </a:pPr>
            <a:r>
              <a:rPr lang="en-US" dirty="0" smtClean="0">
                <a:latin typeface="Times"/>
                <a:cs typeface="Times"/>
              </a:rPr>
              <a:t> What we instead found happening was the online community coming together </a:t>
            </a:r>
            <a:r>
              <a:rPr lang="en-US" dirty="0" err="1" smtClean="0">
                <a:latin typeface="Times"/>
                <a:cs typeface="Times"/>
              </a:rPr>
              <a:t>amd</a:t>
            </a:r>
            <a:r>
              <a:rPr lang="en-US" dirty="0" smtClean="0">
                <a:latin typeface="Times"/>
                <a:cs typeface="Times"/>
              </a:rPr>
              <a:t> using </a:t>
            </a:r>
            <a:r>
              <a:rPr lang="en-US" dirty="0" err="1" smtClean="0">
                <a:latin typeface="Times"/>
                <a:cs typeface="Times"/>
              </a:rPr>
              <a:t>Facebook</a:t>
            </a:r>
            <a:r>
              <a:rPr lang="en-US" dirty="0" smtClean="0">
                <a:latin typeface="Times"/>
                <a:cs typeface="Times"/>
              </a:rPr>
              <a:t> to organize the protests, Twitter to coordinate, and </a:t>
            </a:r>
            <a:r>
              <a:rPr lang="en-US" dirty="0" err="1" smtClean="0">
                <a:latin typeface="Times"/>
                <a:cs typeface="Times"/>
              </a:rPr>
              <a:t>Youtube</a:t>
            </a:r>
            <a:r>
              <a:rPr lang="en-US" dirty="0" smtClean="0">
                <a:latin typeface="Times"/>
                <a:cs typeface="Times"/>
              </a:rPr>
              <a:t> to spread the message not only with fellow members, but also the rest of the world.</a:t>
            </a:r>
          </a:p>
          <a:p>
            <a:pPr marL="3175" lvl="1">
              <a:buFont typeface="Wingdings" charset="2"/>
              <a:buChar char="§"/>
            </a:pPr>
            <a:r>
              <a:rPr lang="en-US" sz="2700" dirty="0" smtClean="0">
                <a:latin typeface="Times"/>
                <a:cs typeface="Times"/>
              </a:rPr>
              <a:t> Their rage against the government was further amplified when then President Ben Ali responded to peaceful protestors with violence. </a:t>
            </a:r>
          </a:p>
          <a:p>
            <a:pPr marL="460375" lvl="2">
              <a:buFont typeface="Wingdings" charset="2"/>
              <a:buChar char="§"/>
            </a:pPr>
            <a:r>
              <a:rPr lang="en-US" dirty="0" smtClean="0">
                <a:latin typeface="Times"/>
                <a:cs typeface="Times"/>
              </a:rPr>
              <a:t> Tens of thousands of Tunisian youth took to the streets, demanding his resignation.</a:t>
            </a:r>
            <a:endParaRPr lang="en-US" dirty="0">
              <a:latin typeface="Times"/>
              <a:cs typeface="Time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6739095" y="5049352"/>
          <a:ext cx="2404905" cy="1808648"/>
        </p:xfrm>
        <a:graphic>
          <a:graphicData uri="http://schemas.openxmlformats.org/presentationml/2006/ole">
            <p:oleObj spid="_x0000_s33794" name="Document" r:id="rId4" imgW="6146800" imgH="4622800" progId="Word.Document.8">
              <p:link updateAutomatic="1"/>
            </p:oleObj>
          </a:graphicData>
        </a:graphic>
      </p:graphicFrame>
      <p:sp>
        <p:nvSpPr>
          <p:cNvPr id="6" name="TextBox 5"/>
          <p:cNvSpPr txBox="1"/>
          <p:nvPr/>
        </p:nvSpPr>
        <p:spPr>
          <a:xfrm>
            <a:off x="1066800" y="0"/>
            <a:ext cx="7010400" cy="369332"/>
          </a:xfrm>
          <a:prstGeom prst="rect">
            <a:avLst/>
          </a:prstGeom>
          <a:noFill/>
        </p:spPr>
        <p:txBody>
          <a:bodyPr wrap="square" rtlCol="0">
            <a:spAutoFit/>
          </a:bodyPr>
          <a:lstStyle/>
          <a:p>
            <a:r>
              <a:rPr lang="en-US" sz="1800" b="1" dirty="0" smtClean="0"/>
              <a:t>Percent of Tunisian Blogs With Posts on Politics (By Keyword)</a:t>
            </a:r>
            <a:endParaRPr lang="en-US" sz="1800" dirty="0" smtClean="0"/>
          </a:p>
        </p:txBody>
      </p:sp>
      <p:sp>
        <p:nvSpPr>
          <p:cNvPr id="7" name="TextBox 6"/>
          <p:cNvSpPr txBox="1"/>
          <p:nvPr/>
        </p:nvSpPr>
        <p:spPr>
          <a:xfrm>
            <a:off x="0" y="533400"/>
            <a:ext cx="6934200" cy="6324601"/>
          </a:xfrm>
          <a:prstGeom prst="rect">
            <a:avLst/>
          </a:prstGeom>
          <a:noFill/>
        </p:spPr>
        <p:txBody>
          <a:bodyPr wrap="square" rtlCol="0">
            <a:normAutofit fontScale="92500" lnSpcReduction="10000"/>
          </a:bodyPr>
          <a:lstStyle/>
          <a:p>
            <a:pPr>
              <a:spcBef>
                <a:spcPct val="30000"/>
              </a:spcBef>
              <a:buFont typeface="Wingdings" charset="2"/>
              <a:buChar char="§"/>
              <a:defRPr/>
            </a:pPr>
            <a:r>
              <a:rPr lang="en-US" dirty="0" smtClean="0">
                <a:latin typeface="Times New Roman"/>
                <a:cs typeface="Times New Roman"/>
              </a:rPr>
              <a:t> What is interesting to note here about the Tunisian case study is the increasing level of dialogue that took place online, and how that subsequently shifted direction shortly after Ben Ali resigned from his position.</a:t>
            </a:r>
          </a:p>
          <a:p>
            <a:pPr>
              <a:spcBef>
                <a:spcPct val="30000"/>
              </a:spcBef>
              <a:buFont typeface="Wingdings" charset="2"/>
              <a:buChar char="§"/>
              <a:defRPr/>
            </a:pPr>
            <a:r>
              <a:rPr lang="en-US" dirty="0" smtClean="0">
                <a:latin typeface="Times New Roman"/>
                <a:cs typeface="Times New Roman"/>
              </a:rPr>
              <a:t> Online discussions on ‘Revolution’, ‘Liberty’ and ‘Ben Ali’ still continued even after the president had resigned –this was because Tunisians were fearful of the political parties that were emerging, all too eager to fill the political vacuum.</a:t>
            </a:r>
          </a:p>
          <a:p>
            <a:pPr>
              <a:spcBef>
                <a:spcPct val="30000"/>
              </a:spcBef>
              <a:buFont typeface="Wingdings" charset="2"/>
              <a:buChar char="§"/>
              <a:defRPr/>
            </a:pPr>
            <a:r>
              <a:rPr lang="en-US" dirty="0" smtClean="0">
                <a:latin typeface="Times New Roman"/>
                <a:cs typeface="Times New Roman"/>
              </a:rPr>
              <a:t> For example, Mohamed </a:t>
            </a:r>
            <a:r>
              <a:rPr lang="en-US" dirty="0" err="1" smtClean="0">
                <a:latin typeface="Times New Roman"/>
                <a:cs typeface="Times New Roman"/>
              </a:rPr>
              <a:t>Ghannouchi</a:t>
            </a:r>
            <a:r>
              <a:rPr lang="en-US" dirty="0" smtClean="0">
                <a:latin typeface="Times New Roman"/>
                <a:cs typeface="Times New Roman"/>
              </a:rPr>
              <a:t>, upon Ben Ali’s resignation, proclaimed himself interim president. However, his affiliations with the old regime having held various ministerial posts raised eyebrows and fear amongst Tunisians. </a:t>
            </a:r>
          </a:p>
          <a:p>
            <a:pPr lvl="1">
              <a:spcBef>
                <a:spcPct val="30000"/>
              </a:spcBef>
              <a:buFont typeface="Wingdings" charset="2"/>
              <a:buChar char="§"/>
              <a:defRPr/>
            </a:pPr>
            <a:r>
              <a:rPr lang="en-US" dirty="0" smtClean="0">
                <a:latin typeface="Times New Roman"/>
                <a:cs typeface="Times New Roman"/>
              </a:rPr>
              <a:t> They were fearful that no change would come about – they weren’t just looking for a change in leadership, they demanded an overhaul of the constitution</a:t>
            </a:r>
          </a:p>
          <a:p>
            <a:pPr>
              <a:spcBef>
                <a:spcPct val="30000"/>
              </a:spcBef>
              <a:buFont typeface="Wingdings" charset="2"/>
              <a:buChar char="§"/>
              <a:defRPr/>
            </a:pPr>
            <a:r>
              <a:rPr lang="en-US" dirty="0" smtClean="0">
                <a:latin typeface="Times New Roman"/>
                <a:cs typeface="Times New Roman"/>
              </a:rPr>
              <a:t> Using </a:t>
            </a:r>
            <a:r>
              <a:rPr lang="en-US" dirty="0" err="1" smtClean="0">
                <a:latin typeface="Times New Roman"/>
                <a:cs typeface="Times New Roman"/>
              </a:rPr>
              <a:t>Facebook</a:t>
            </a:r>
            <a:r>
              <a:rPr lang="en-US" dirty="0" smtClean="0">
                <a:latin typeface="Times New Roman"/>
                <a:cs typeface="Times New Roman"/>
              </a:rPr>
              <a:t> to organize themselves, they had an even larger gathering than those calling for Ben Ali’s resignation.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838200"/>
            <a:ext cx="9144000" cy="6019800"/>
          </a:xfrm>
          <a:prstGeom prst="rect">
            <a:avLst/>
          </a:prstGeom>
          <a:noFill/>
        </p:spPr>
        <p:txBody>
          <a:bodyPr wrap="square" rtlCol="0">
            <a:normAutofit fontScale="85000" lnSpcReduction="20000"/>
          </a:bodyPr>
          <a:lstStyle/>
          <a:p>
            <a:pPr>
              <a:buFont typeface="Wingdings" charset="2"/>
              <a:buChar char="§"/>
            </a:pPr>
            <a:r>
              <a:rPr lang="en-US" sz="2000" dirty="0" smtClean="0">
                <a:latin typeface="Times New Roman"/>
                <a:cs typeface="Times New Roman"/>
              </a:rPr>
              <a:t> Egypt has been recognized as the most connected of countries in Africa and as a hub for internet and mobile network investment, having pioneered free dial-up services and achieved impressive rates of access and use.</a:t>
            </a:r>
          </a:p>
          <a:p>
            <a:pPr lvl="1">
              <a:buFont typeface="Wingdings" charset="2"/>
              <a:buChar char="§"/>
            </a:pPr>
            <a:r>
              <a:rPr lang="en-US" sz="2000" dirty="0" smtClean="0">
                <a:latin typeface="Times New Roman"/>
                <a:cs typeface="Times New Roman"/>
              </a:rPr>
              <a:t> This easy access to the internet arguably allowed human rights activists to post stories and videos on the internet.  </a:t>
            </a:r>
          </a:p>
          <a:p>
            <a:pPr lvl="1">
              <a:buFont typeface="Wingdings" charset="2"/>
              <a:buChar char="§"/>
            </a:pPr>
            <a:r>
              <a:rPr lang="en-US" sz="2000" dirty="0" smtClean="0">
                <a:latin typeface="Times New Roman"/>
                <a:cs typeface="Times New Roman"/>
              </a:rPr>
              <a:t> For example, you see in the picture on the top left – a woman is being stripped and dragged by the Egyptian police in the middle of </a:t>
            </a:r>
            <a:r>
              <a:rPr lang="en-US" sz="2000" dirty="0" err="1" smtClean="0">
                <a:latin typeface="Times New Roman"/>
                <a:cs typeface="Times New Roman"/>
              </a:rPr>
              <a:t>Tahrir</a:t>
            </a:r>
            <a:r>
              <a:rPr lang="en-US" sz="2000" dirty="0" smtClean="0">
                <a:latin typeface="Times New Roman"/>
                <a:cs typeface="Times New Roman"/>
              </a:rPr>
              <a:t> Square. </a:t>
            </a:r>
          </a:p>
          <a:p>
            <a:pPr lvl="1">
              <a:buFont typeface="Wingdings" charset="2"/>
              <a:buChar char="§"/>
            </a:pPr>
            <a:r>
              <a:rPr lang="en-US" sz="2000" dirty="0" smtClean="0">
                <a:latin typeface="Times New Roman"/>
                <a:cs typeface="Times New Roman"/>
              </a:rPr>
              <a:t> Such images and videos documenting human rights abuses and injustices taking place at the hands of government police officers would be widely circulated, ultimately culminating in what you see in the picture on the top left: a mass uprising in </a:t>
            </a:r>
            <a:r>
              <a:rPr lang="en-US" sz="2000" dirty="0" err="1" smtClean="0">
                <a:latin typeface="Times New Roman"/>
                <a:cs typeface="Times New Roman"/>
              </a:rPr>
              <a:t>Tahrir</a:t>
            </a:r>
            <a:r>
              <a:rPr lang="en-US" sz="2000" dirty="0" smtClean="0">
                <a:latin typeface="Times New Roman"/>
                <a:cs typeface="Times New Roman"/>
              </a:rPr>
              <a:t> Square.</a:t>
            </a:r>
          </a:p>
          <a:p>
            <a:pPr>
              <a:buFont typeface="Wingdings" charset="2"/>
              <a:buChar char="§"/>
            </a:pPr>
            <a:r>
              <a:rPr lang="en-US" sz="2000" dirty="0" smtClean="0">
                <a:latin typeface="Times New Roman"/>
                <a:cs typeface="Times New Roman"/>
              </a:rPr>
              <a:t> What’s important to recognize here is that Tunisia was not a pioneer in its use of new media tools for political activism and for rallying support. </a:t>
            </a:r>
          </a:p>
          <a:p>
            <a:pPr>
              <a:buFont typeface="Wingdings" charset="2"/>
              <a:buChar char="§"/>
            </a:pPr>
            <a:r>
              <a:rPr lang="en-US" sz="2000" dirty="0" smtClean="0">
                <a:latin typeface="Times New Roman"/>
                <a:cs typeface="Times New Roman"/>
              </a:rPr>
              <a:t> The political force of ‘social media and technology’ was first noted in the MENA region when a group of prominent Egyptian online bloggers, well-known for their political activism, started the 2004-05 ‘</a:t>
            </a:r>
            <a:r>
              <a:rPr lang="en-US" sz="2000" dirty="0" err="1" smtClean="0">
                <a:latin typeface="Times New Roman"/>
                <a:cs typeface="Times New Roman"/>
              </a:rPr>
              <a:t>Kefaya</a:t>
            </a:r>
            <a:r>
              <a:rPr lang="en-US" sz="2000" dirty="0" smtClean="0">
                <a:latin typeface="Times New Roman"/>
                <a:cs typeface="Times New Roman"/>
              </a:rPr>
              <a:t> Movement’. </a:t>
            </a:r>
          </a:p>
          <a:p>
            <a:pPr lvl="1">
              <a:buFont typeface="Wingdings" charset="2"/>
              <a:buChar char="§"/>
            </a:pPr>
            <a:r>
              <a:rPr lang="en-US" sz="2000" dirty="0" smtClean="0">
                <a:latin typeface="Times New Roman"/>
                <a:cs typeface="Times New Roman"/>
              </a:rPr>
              <a:t> The ‘</a:t>
            </a:r>
            <a:r>
              <a:rPr lang="en-US" sz="2000" dirty="0" err="1" smtClean="0">
                <a:latin typeface="Times New Roman"/>
                <a:cs typeface="Times New Roman"/>
              </a:rPr>
              <a:t>Kefaya</a:t>
            </a:r>
            <a:r>
              <a:rPr lang="en-US" sz="2000" dirty="0" smtClean="0">
                <a:latin typeface="Times New Roman"/>
                <a:cs typeface="Times New Roman"/>
              </a:rPr>
              <a:t>’ campaign, standing for ‘enough’, was led by an educated group of internet-savvy ‘elite urbanites’ that attempted to use social media to organize and coordinate demonstrations</a:t>
            </a:r>
          </a:p>
          <a:p>
            <a:pPr lvl="1">
              <a:buFont typeface="Wingdings" charset="2"/>
              <a:buChar char="§"/>
            </a:pPr>
            <a:r>
              <a:rPr lang="en-US" sz="2000" dirty="0" smtClean="0">
                <a:latin typeface="Times New Roman"/>
                <a:cs typeface="Times New Roman"/>
              </a:rPr>
              <a:t> </a:t>
            </a:r>
            <a:r>
              <a:rPr lang="en-US" sz="2000" dirty="0" err="1" smtClean="0">
                <a:latin typeface="Times New Roman"/>
                <a:cs typeface="Times New Roman"/>
              </a:rPr>
              <a:t>Kefaya</a:t>
            </a:r>
            <a:r>
              <a:rPr lang="en-US" sz="2000" dirty="0" smtClean="0">
                <a:latin typeface="Times New Roman"/>
                <a:cs typeface="Times New Roman"/>
              </a:rPr>
              <a:t> failed due to lost momentum, internal dissent, and leadership change.</a:t>
            </a:r>
          </a:p>
          <a:p>
            <a:pPr>
              <a:buFont typeface="Wingdings" charset="2"/>
              <a:buChar char="§"/>
            </a:pPr>
            <a:r>
              <a:rPr lang="en-US" sz="2000" dirty="0" smtClean="0">
                <a:latin typeface="Times New Roman"/>
                <a:cs typeface="Times New Roman"/>
              </a:rPr>
              <a:t> The failure of </a:t>
            </a:r>
            <a:r>
              <a:rPr lang="en-US" sz="2000" dirty="0" err="1" smtClean="0">
                <a:latin typeface="Times New Roman"/>
                <a:cs typeface="Times New Roman"/>
              </a:rPr>
              <a:t>Kefaya</a:t>
            </a:r>
            <a:r>
              <a:rPr lang="en-US" sz="2000" dirty="0" smtClean="0">
                <a:latin typeface="Times New Roman"/>
                <a:cs typeface="Times New Roman"/>
              </a:rPr>
              <a:t> was an illustration of who didn’t get the message: the offline community.</a:t>
            </a:r>
          </a:p>
          <a:p>
            <a:pPr>
              <a:buFont typeface="Wingdings" charset="2"/>
              <a:buChar char="§"/>
            </a:pPr>
            <a:r>
              <a:rPr lang="en-US" sz="2000" dirty="0" smtClean="0">
                <a:latin typeface="Times New Roman"/>
                <a:cs typeface="Times New Roman"/>
              </a:rPr>
              <a:t> Lack of access and unfamiliarity with online technology further divided the masses. </a:t>
            </a:r>
          </a:p>
          <a:p>
            <a:pPr lvl="1">
              <a:buFont typeface="Wingdings" charset="2"/>
              <a:buChar char="§"/>
            </a:pPr>
            <a:r>
              <a:rPr lang="en-US" sz="2000" dirty="0" smtClean="0">
                <a:latin typeface="Times New Roman"/>
                <a:cs typeface="Times New Roman"/>
              </a:rPr>
              <a:t> 86% of Egyptians have television, but Internet access and PC ownership was almost exclusively available to the upper and upper middle classes. </a:t>
            </a:r>
          </a:p>
          <a:p>
            <a:pPr lvl="1">
              <a:buFont typeface="Wingdings" charset="2"/>
              <a:buChar char="§"/>
            </a:pPr>
            <a:r>
              <a:rPr lang="en-US" sz="2000" dirty="0" smtClean="0">
                <a:latin typeface="Times New Roman"/>
                <a:cs typeface="Times New Roman"/>
              </a:rPr>
              <a:t> Between 2006 and 2011, there was an exponential growth in Egypt of internet users: from 13% to 40%. </a:t>
            </a:r>
          </a:p>
          <a:p>
            <a:pPr>
              <a:buFont typeface="Wingdings" charset="2"/>
              <a:buChar char="§"/>
            </a:pPr>
            <a:r>
              <a:rPr lang="en-US" sz="2000" dirty="0" smtClean="0">
                <a:latin typeface="Times New Roman"/>
                <a:cs typeface="Times New Roman"/>
              </a:rPr>
              <a:t> The difference between </a:t>
            </a:r>
            <a:r>
              <a:rPr lang="en-US" sz="2000" dirty="0" err="1" smtClean="0">
                <a:latin typeface="Times New Roman"/>
                <a:cs typeface="Times New Roman"/>
              </a:rPr>
              <a:t>Kefaya</a:t>
            </a:r>
            <a:r>
              <a:rPr lang="en-US" sz="2000" dirty="0" smtClean="0">
                <a:latin typeface="Times New Roman"/>
                <a:cs typeface="Times New Roman"/>
              </a:rPr>
              <a:t> and the Arab Spring in Egypt was that this time, through real-time transmission of information, the target audience received and understood the message.</a:t>
            </a:r>
          </a:p>
        </p:txBody>
      </p:sp>
      <p:sp>
        <p:nvSpPr>
          <p:cNvPr id="5" name="Rectangle 2"/>
          <p:cNvSpPr>
            <a:spLocks noGrp="1" noChangeArrowheads="1"/>
          </p:cNvSpPr>
          <p:nvPr>
            <p:ph type="title"/>
          </p:nvPr>
        </p:nvSpPr>
        <p:spPr>
          <a:xfrm>
            <a:off x="3276600" y="0"/>
            <a:ext cx="2438400" cy="762000"/>
          </a:xfrm>
        </p:spPr>
        <p:txBody>
          <a:bodyPr/>
          <a:lstStyle/>
          <a:p>
            <a:pPr eaLnBrk="1" hangingPunct="1">
              <a:defRPr/>
            </a:pPr>
            <a:r>
              <a:rPr lang="en-US" dirty="0" smtClean="0"/>
              <a:t>Egypt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228600" y="914400"/>
            <a:ext cx="8686800" cy="5410200"/>
          </a:xfrm>
          <a:prstGeom prst="rect">
            <a:avLst/>
          </a:prstGeom>
          <a:noFill/>
        </p:spPr>
        <p:txBody>
          <a:bodyPr wrap="square" rtlCol="0">
            <a:normAutofit/>
          </a:bodyPr>
          <a:lstStyle/>
          <a:p>
            <a:pPr>
              <a:buFont typeface="Wingdings" charset="2"/>
              <a:buChar char="§"/>
            </a:pPr>
            <a:r>
              <a:rPr lang="en-US" sz="1800" dirty="0" smtClean="0">
                <a:latin typeface="Times New Roman"/>
                <a:cs typeface="Times New Roman"/>
              </a:rPr>
              <a:t> Similar to how Tunisia’s rage was triggered by the death of one man, so too was Egypt’s frustrations amplified when video footage of human rights abuse at the hands of Egyptian police were broadcast through </a:t>
            </a:r>
            <a:r>
              <a:rPr lang="en-US" sz="1800" dirty="0" err="1" smtClean="0">
                <a:latin typeface="Times New Roman"/>
                <a:cs typeface="Times New Roman"/>
              </a:rPr>
              <a:t>Youtube</a:t>
            </a:r>
            <a:r>
              <a:rPr lang="en-US" sz="1800" dirty="0" smtClean="0">
                <a:latin typeface="Times New Roman"/>
                <a:cs typeface="Times New Roman"/>
              </a:rPr>
              <a:t>. </a:t>
            </a:r>
          </a:p>
          <a:p>
            <a:pPr>
              <a:buFont typeface="Wingdings" charset="2"/>
              <a:buChar char="§"/>
            </a:pPr>
            <a:r>
              <a:rPr lang="en-US" sz="1800" dirty="0" smtClean="0">
                <a:latin typeface="Times New Roman"/>
                <a:cs typeface="Times New Roman"/>
              </a:rPr>
              <a:t> </a:t>
            </a:r>
            <a:r>
              <a:rPr lang="en-US" sz="1800" dirty="0" err="1" smtClean="0">
                <a:latin typeface="Times New Roman"/>
                <a:cs typeface="Times New Roman"/>
              </a:rPr>
              <a:t>Wael</a:t>
            </a:r>
            <a:r>
              <a:rPr lang="en-US" sz="1800" dirty="0" smtClean="0">
                <a:latin typeface="Times New Roman"/>
                <a:cs typeface="Times New Roman"/>
              </a:rPr>
              <a:t> </a:t>
            </a:r>
            <a:r>
              <a:rPr lang="en-US" sz="1800" dirty="0" err="1" smtClean="0">
                <a:latin typeface="Times New Roman"/>
                <a:cs typeface="Times New Roman"/>
              </a:rPr>
              <a:t>Ghonim</a:t>
            </a:r>
            <a:r>
              <a:rPr lang="en-US" sz="1800" dirty="0" smtClean="0">
                <a:latin typeface="Times New Roman"/>
                <a:cs typeface="Times New Roman"/>
              </a:rPr>
              <a:t> created a </a:t>
            </a:r>
            <a:r>
              <a:rPr lang="en-US" sz="1800" dirty="0" err="1" smtClean="0">
                <a:latin typeface="Times New Roman"/>
                <a:cs typeface="Times New Roman"/>
              </a:rPr>
              <a:t>Facebook</a:t>
            </a:r>
            <a:r>
              <a:rPr lang="en-US" sz="1800" dirty="0" smtClean="0">
                <a:latin typeface="Times New Roman"/>
                <a:cs typeface="Times New Roman"/>
              </a:rPr>
              <a:t> page as an expression of his angst – having faced police brutality himself – notably, the Arabic version of the page soon acquired over a million members and supporters.</a:t>
            </a:r>
          </a:p>
          <a:p>
            <a:pPr>
              <a:buFont typeface="Wingdings" charset="2"/>
              <a:buChar char="§"/>
            </a:pPr>
            <a:r>
              <a:rPr lang="en-US" sz="1800" dirty="0" smtClean="0">
                <a:latin typeface="Times New Roman"/>
                <a:cs typeface="Times New Roman"/>
              </a:rPr>
              <a:t> Mubarak tried shutting down the Internet and social media – blocking Egypt from the rest of the world. However, he was not 100% successful. </a:t>
            </a:r>
          </a:p>
          <a:p>
            <a:pPr lvl="1">
              <a:buFont typeface="Wingdings" charset="2"/>
              <a:buChar char="§"/>
            </a:pPr>
            <a:r>
              <a:rPr lang="en-US" sz="1800" dirty="0" smtClean="0">
                <a:latin typeface="Times New Roman"/>
                <a:cs typeface="Times New Roman"/>
              </a:rPr>
              <a:t> For example, the </a:t>
            </a:r>
            <a:r>
              <a:rPr lang="en-US" sz="1800" dirty="0" err="1" smtClean="0">
                <a:latin typeface="Times New Roman"/>
                <a:cs typeface="Times New Roman"/>
              </a:rPr>
              <a:t>Noor</a:t>
            </a:r>
            <a:r>
              <a:rPr lang="en-US" sz="1800" dirty="0" smtClean="0">
                <a:latin typeface="Times New Roman"/>
                <a:cs typeface="Times New Roman"/>
              </a:rPr>
              <a:t> network still existed, which allowed network users to release their password protected </a:t>
            </a:r>
            <a:r>
              <a:rPr lang="en-US" sz="1800" dirty="0" err="1" smtClean="0">
                <a:latin typeface="Times New Roman"/>
                <a:cs typeface="Times New Roman"/>
              </a:rPr>
              <a:t>wifi</a:t>
            </a:r>
            <a:r>
              <a:rPr lang="en-US" sz="1800" dirty="0" smtClean="0">
                <a:latin typeface="Times New Roman"/>
                <a:cs typeface="Times New Roman"/>
              </a:rPr>
              <a:t> for anyone to access. </a:t>
            </a:r>
          </a:p>
          <a:p>
            <a:pPr lvl="1">
              <a:buFont typeface="Wingdings" charset="2"/>
              <a:buChar char="§"/>
            </a:pPr>
            <a:r>
              <a:rPr lang="en-US" sz="1800" dirty="0" smtClean="0">
                <a:latin typeface="Times New Roman"/>
                <a:cs typeface="Times New Roman"/>
              </a:rPr>
              <a:t> Meanwhile, tech-savvy activists developed innovative technological tools to continue their campaign.</a:t>
            </a:r>
          </a:p>
          <a:p>
            <a:pPr lvl="1">
              <a:buFont typeface="Wingdings" charset="2"/>
              <a:buChar char="§"/>
            </a:pPr>
            <a:r>
              <a:rPr lang="en-US" sz="1800" dirty="0" smtClean="0">
                <a:latin typeface="Times New Roman"/>
                <a:cs typeface="Times New Roman"/>
              </a:rPr>
              <a:t> For example, protesters had the option of calling in their updates as a voice message and almost instantaneously, it would be translated into a tweet on Twitter. </a:t>
            </a:r>
          </a:p>
          <a:p>
            <a:pPr>
              <a:buFont typeface="Wingdings" charset="2"/>
              <a:buChar char="§"/>
            </a:pPr>
            <a:r>
              <a:rPr lang="en-US" sz="1800" dirty="0" smtClean="0">
                <a:latin typeface="Times New Roman"/>
                <a:cs typeface="Times New Roman"/>
              </a:rPr>
              <a:t> The number of messages exchanged online in Egypt went from 2,300 to 230,000 in the final weeks leading up to Mubarak’s resignation. </a:t>
            </a:r>
          </a:p>
          <a:p>
            <a:pPr lvl="1">
              <a:buFont typeface="Wingdings" charset="2"/>
              <a:buChar char="§"/>
            </a:pPr>
            <a:r>
              <a:rPr lang="en-US" sz="1800" dirty="0" smtClean="0">
                <a:latin typeface="Times New Roman"/>
                <a:cs typeface="Times New Roman"/>
              </a:rPr>
              <a:t> This is an illustration of the popularity of these online forums for the Egyptian people, and more importantly – that social media still very much existed, despite Mubarak’s attempts to quash access.</a:t>
            </a:r>
          </a:p>
        </p:txBody>
      </p:sp>
      <p:sp>
        <p:nvSpPr>
          <p:cNvPr id="6" name="Rectangle 2"/>
          <p:cNvSpPr>
            <a:spLocks noGrp="1" noChangeArrowheads="1"/>
          </p:cNvSpPr>
          <p:nvPr>
            <p:ph type="title"/>
          </p:nvPr>
        </p:nvSpPr>
        <p:spPr>
          <a:xfrm>
            <a:off x="3200400" y="0"/>
            <a:ext cx="2438400" cy="762000"/>
          </a:xfrm>
        </p:spPr>
        <p:txBody>
          <a:bodyPr/>
          <a:lstStyle/>
          <a:p>
            <a:pPr eaLnBrk="1" hangingPunct="1">
              <a:defRPr/>
            </a:pPr>
            <a:r>
              <a:rPr lang="en-US" dirty="0" smtClean="0"/>
              <a:t>…Egypt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pPr eaLnBrk="1" hangingPunct="1">
              <a:defRPr/>
            </a:pPr>
            <a:r>
              <a:rPr lang="en-US" i="1" dirty="0" smtClean="0"/>
              <a:t>Conclusions</a:t>
            </a:r>
          </a:p>
        </p:txBody>
      </p:sp>
      <p:sp>
        <p:nvSpPr>
          <p:cNvPr id="3" name="Content Placeholder 2"/>
          <p:cNvSpPr>
            <a:spLocks noGrp="1"/>
          </p:cNvSpPr>
          <p:nvPr>
            <p:ph idx="1"/>
          </p:nvPr>
        </p:nvSpPr>
        <p:spPr>
          <a:xfrm>
            <a:off x="152400" y="457200"/>
            <a:ext cx="8839200" cy="6400800"/>
          </a:xfrm>
        </p:spPr>
        <p:txBody>
          <a:bodyPr>
            <a:normAutofit fontScale="62500" lnSpcReduction="20000"/>
          </a:bodyPr>
          <a:lstStyle/>
          <a:p>
            <a:pPr eaLnBrk="1" hangingPunct="1">
              <a:defRPr/>
            </a:pPr>
            <a:r>
              <a:rPr lang="en-US" dirty="0" smtClean="0"/>
              <a:t>1. Social connectivity does </a:t>
            </a:r>
            <a:r>
              <a:rPr lang="en-US" u="sng" dirty="0" smtClean="0"/>
              <a:t>not</a:t>
            </a:r>
            <a:r>
              <a:rPr lang="en-US" dirty="0" smtClean="0"/>
              <a:t> guarantee unrest.  Nor does its absence ensure peace.</a:t>
            </a:r>
          </a:p>
          <a:p>
            <a:pPr lvl="2" eaLnBrk="1" hangingPunct="1">
              <a:defRPr/>
            </a:pPr>
            <a:r>
              <a:rPr lang="en-US" dirty="0" smtClean="0"/>
              <a:t>Egypt was rife </a:t>
            </a:r>
            <a:r>
              <a:rPr lang="en-US" dirty="0" err="1" smtClean="0"/>
              <a:t>w</a:t>
            </a:r>
            <a:r>
              <a:rPr lang="en-US" dirty="0" smtClean="0"/>
              <a:t> protests in mid-’90s, long before cell phones became ubiquitous &amp; the internet was on the rise</a:t>
            </a:r>
          </a:p>
          <a:p>
            <a:pPr lvl="2" eaLnBrk="1" hangingPunct="1">
              <a:defRPr/>
            </a:pPr>
            <a:r>
              <a:rPr lang="en-US" dirty="0" err="1" smtClean="0">
                <a:sym typeface="Wingdings"/>
              </a:rPr>
              <a:t></a:t>
            </a:r>
            <a:r>
              <a:rPr lang="en-US" dirty="0" smtClean="0">
                <a:sym typeface="Wingdings"/>
              </a:rPr>
              <a:t> </a:t>
            </a:r>
            <a:r>
              <a:rPr lang="en-US" dirty="0" smtClean="0"/>
              <a:t>Thus let’s be wary of excessive claim to technological determinism.  Political unrest is not totally reliant on technology.</a:t>
            </a:r>
          </a:p>
          <a:p>
            <a:pPr eaLnBrk="1" hangingPunct="1">
              <a:defRPr/>
            </a:pPr>
            <a:r>
              <a:rPr lang="en-US" dirty="0" smtClean="0"/>
              <a:t>2. Nevertheless, Tunisia &amp; Egyptian cases verify the capacity for social media to decentralize mobilization &amp; self-coordination.</a:t>
            </a:r>
          </a:p>
          <a:p>
            <a:pPr lvl="1" eaLnBrk="1" hangingPunct="1">
              <a:defRPr/>
            </a:pPr>
            <a:r>
              <a:rPr lang="en-US" dirty="0" smtClean="0"/>
              <a:t>‘Cyber-utopians’ correct: can organize sustained campaign of mass protests w/o central direction.  </a:t>
            </a:r>
          </a:p>
          <a:p>
            <a:pPr lvl="2" eaLnBrk="1" hangingPunct="1">
              <a:defRPr/>
            </a:pPr>
            <a:r>
              <a:rPr lang="en-US" dirty="0" smtClean="0"/>
              <a:t>Sustained long enough, can bring down even iron-fisted </a:t>
            </a:r>
            <a:r>
              <a:rPr lang="en-US" dirty="0" err="1" smtClean="0"/>
              <a:t>govts</a:t>
            </a:r>
            <a:r>
              <a:rPr lang="en-US" dirty="0" smtClean="0"/>
              <a:t>.</a:t>
            </a:r>
          </a:p>
          <a:p>
            <a:pPr lvl="1" eaLnBrk="1" hangingPunct="1">
              <a:defRPr/>
            </a:pPr>
            <a:r>
              <a:rPr lang="en-US" dirty="0" smtClean="0"/>
              <a:t>Just as importantly: online activity is not just a reflection of weak ties, as per </a:t>
            </a:r>
            <a:r>
              <a:rPr lang="en-US" dirty="0" err="1" smtClean="0"/>
              <a:t>Gladwell</a:t>
            </a:r>
            <a:r>
              <a:rPr lang="en-US" dirty="0" smtClean="0"/>
              <a:t>, nor is it emblematic of  </a:t>
            </a:r>
            <a:r>
              <a:rPr lang="en-US" dirty="0" err="1" smtClean="0"/>
              <a:t>Morozov’s</a:t>
            </a:r>
            <a:r>
              <a:rPr lang="en-US" dirty="0" smtClean="0"/>
              <a:t> ‘</a:t>
            </a:r>
            <a:r>
              <a:rPr lang="en-US" dirty="0" err="1" smtClean="0"/>
              <a:t>slacktivism</a:t>
            </a:r>
            <a:r>
              <a:rPr lang="en-US" dirty="0" smtClean="0"/>
              <a:t>’.  </a:t>
            </a:r>
          </a:p>
          <a:p>
            <a:pPr lvl="2" eaLnBrk="1" hangingPunct="1">
              <a:defRPr/>
            </a:pPr>
            <a:r>
              <a:rPr lang="en-US" dirty="0" smtClean="0"/>
              <a:t>Online videos of beaten kids can inspire high-risk behaviour even in the face of grave danger. </a:t>
            </a:r>
          </a:p>
          <a:p>
            <a:pPr eaLnBrk="1" hangingPunct="1">
              <a:defRPr/>
            </a:pPr>
            <a:r>
              <a:rPr lang="en-US" dirty="0" smtClean="0"/>
              <a:t>3. On the other hand: while leaderless groups can ‘paralyze’ a </a:t>
            </a:r>
            <a:r>
              <a:rPr lang="en-US" dirty="0" err="1" smtClean="0"/>
              <a:t>govt</a:t>
            </a:r>
            <a:r>
              <a:rPr lang="en-US" dirty="0" smtClean="0"/>
              <a:t>, they appear unsuited to </a:t>
            </a:r>
            <a:r>
              <a:rPr lang="en-US" i="1" dirty="0" smtClean="0"/>
              <a:t>capturing</a:t>
            </a:r>
            <a:r>
              <a:rPr lang="en-US" dirty="0" smtClean="0"/>
              <a:t> the state &amp; constituting a new order.</a:t>
            </a:r>
          </a:p>
          <a:p>
            <a:pPr lvl="1" eaLnBrk="1" hangingPunct="1">
              <a:defRPr/>
            </a:pPr>
            <a:r>
              <a:rPr lang="en-US" dirty="0" smtClean="0"/>
              <a:t>‘Leaderless’ groups can apply pressure, but they cannot by their nature offer an alternative ruler.</a:t>
            </a:r>
          </a:p>
          <a:p>
            <a:pPr lvl="2" eaLnBrk="1" hangingPunct="1">
              <a:defRPr/>
            </a:pPr>
            <a:r>
              <a:rPr lang="en-US" dirty="0" smtClean="0"/>
              <a:t>Is more of a ‘yea’ or ‘nay’ response to the options put forth by the regime’s remnants (again, think of the Tunisian case).</a:t>
            </a:r>
          </a:p>
          <a:p>
            <a:pPr lvl="2" eaLnBrk="1" hangingPunct="1">
              <a:defRPr/>
            </a:pPr>
            <a:r>
              <a:rPr lang="en-US" dirty="0" smtClean="0"/>
              <a:t>Look how difficult it has proven for opposition to coalesce during the election process. </a:t>
            </a:r>
          </a:p>
          <a:p>
            <a:pPr eaLnBrk="1" hangingPunct="1">
              <a:defRPr/>
            </a:pPr>
            <a:r>
              <a:rPr lang="en-US" dirty="0" smtClean="0"/>
              <a:t>Crucial caveat: these were cases where state was ‘hesitant’ (did not deploy all its might).</a:t>
            </a:r>
          </a:p>
          <a:p>
            <a:pPr lvl="1" eaLnBrk="1" hangingPunct="1">
              <a:defRPr/>
            </a:pPr>
            <a:r>
              <a:rPr lang="en-US" dirty="0" smtClean="0"/>
              <a:t>1. Must now consider </a:t>
            </a:r>
            <a:r>
              <a:rPr lang="en-US" i="1" dirty="0" smtClean="0"/>
              <a:t>why</a:t>
            </a:r>
            <a:r>
              <a:rPr lang="en-US" dirty="0" smtClean="0"/>
              <a:t> this is the case (perhaps popularly democratized movement is harder for </a:t>
            </a:r>
            <a:r>
              <a:rPr lang="en-US" dirty="0" err="1" smtClean="0"/>
              <a:t>govt</a:t>
            </a:r>
            <a:r>
              <a:rPr lang="en-US" dirty="0" smtClean="0"/>
              <a:t> to demonize?).  </a:t>
            </a:r>
          </a:p>
          <a:p>
            <a:pPr lvl="1" eaLnBrk="1" hangingPunct="1">
              <a:defRPr/>
            </a:pPr>
            <a:r>
              <a:rPr lang="en-US" dirty="0" smtClean="0"/>
              <a:t>2. What is the role for social media &amp; leadership when </a:t>
            </a:r>
            <a:r>
              <a:rPr lang="en-US" dirty="0" err="1" smtClean="0"/>
              <a:t>govt</a:t>
            </a:r>
            <a:r>
              <a:rPr lang="en-US" dirty="0" smtClean="0"/>
              <a:t> spares no force?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Horizon">
  <a:themeElements>
    <a:clrScheme name="Blue Horizon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Blue Horizon">
      <a:majorFont>
        <a:latin typeface="Times New Roman"/>
        <a:ea typeface="MS Pゴシック"/>
        <a:cs typeface="MS Pゴシック"/>
      </a:majorFont>
      <a:minorFont>
        <a:latin typeface="Times New Roman"/>
        <a:ea typeface="MS Pゴシック"/>
        <a:cs typeface="MS P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ue Horizon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Horizon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2004:Templates:Presentations:Designs:Blue Horizon</Template>
  <TotalTime>30265</TotalTime>
  <Words>3228</Words>
  <Application>Microsoft Macintosh PowerPoint</Application>
  <PresentationFormat>On-screen Show (4:3)</PresentationFormat>
  <Paragraphs>167</Paragraphs>
  <Slides>16</Slides>
  <Notes>5</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16</vt:i4>
      </vt:variant>
    </vt:vector>
  </HeadingPairs>
  <TitlesOfParts>
    <vt:vector size="18" baseType="lpstr">
      <vt:lpstr>Blue Horizon</vt:lpstr>
      <vt:lpstr>???</vt:lpstr>
      <vt:lpstr>Twitter at the Gates? Social Media, Leaderless Organization, &amp; Revolutionary Theory</vt:lpstr>
      <vt:lpstr>Slide 2</vt:lpstr>
      <vt:lpstr>Introduction</vt:lpstr>
      <vt:lpstr>Case Studies: Selection Criteria</vt:lpstr>
      <vt:lpstr>Tunisia</vt:lpstr>
      <vt:lpstr>Slide 6</vt:lpstr>
      <vt:lpstr>Egypt</vt:lpstr>
      <vt:lpstr>…Egypt</vt:lpstr>
      <vt:lpstr>Conclusions</vt:lpstr>
      <vt:lpstr>Slide 10</vt:lpstr>
      <vt:lpstr>Slide 11</vt:lpstr>
      <vt:lpstr>Introduction</vt:lpstr>
      <vt:lpstr>Looking for Leadership</vt:lpstr>
      <vt:lpstr>Analytical Framework</vt:lpstr>
      <vt:lpstr>Testing the Impact of Social Media</vt:lpstr>
      <vt:lpstr>Analytical Framework, II</vt:lpstr>
    </vt:vector>
  </TitlesOfParts>
  <Company>뿿쵠뿿챐뿿_xddc4_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Politics 2520 - Lecture 15: Wrap-Up &amp; Review </dc:title>
  <dc:creator>j j</dc:creator>
  <cp:lastModifiedBy>Sabrina Hoque</cp:lastModifiedBy>
  <cp:revision>77</cp:revision>
  <dcterms:created xsi:type="dcterms:W3CDTF">2012-06-20T02:13:04Z</dcterms:created>
  <dcterms:modified xsi:type="dcterms:W3CDTF">2012-06-20T02:14:53Z</dcterms:modified>
</cp:coreProperties>
</file>